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0" r:id="rId1"/>
  </p:sldMasterIdLst>
  <p:notesMasterIdLst>
    <p:notesMasterId r:id="rId79"/>
  </p:notesMasterIdLst>
  <p:sldIdLst>
    <p:sldId id="257" r:id="rId2"/>
    <p:sldId id="258" r:id="rId3"/>
    <p:sldId id="335" r:id="rId4"/>
    <p:sldId id="336" r:id="rId5"/>
    <p:sldId id="259" r:id="rId6"/>
    <p:sldId id="260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8" r:id="rId24"/>
    <p:sldId id="339" r:id="rId25"/>
    <p:sldId id="340" r:id="rId26"/>
    <p:sldId id="341" r:id="rId27"/>
    <p:sldId id="342" r:id="rId28"/>
    <p:sldId id="261" r:id="rId29"/>
    <p:sldId id="262" r:id="rId30"/>
    <p:sldId id="263" r:id="rId31"/>
    <p:sldId id="264" r:id="rId32"/>
    <p:sldId id="343" r:id="rId33"/>
    <p:sldId id="266" r:id="rId34"/>
    <p:sldId id="267" r:id="rId35"/>
    <p:sldId id="268" r:id="rId36"/>
    <p:sldId id="296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33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</p:sldIdLst>
  <p:sldSz cx="9144000" cy="6858000" type="screen4x3"/>
  <p:notesSz cx="6669088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ne Bellesi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100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71C75-DECB-4FC8-9944-5C065A5865E9}" type="doc">
      <dgm:prSet loTypeId="urn:microsoft.com/office/officeart/2005/8/layout/hierarchy3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BB9E62BA-A6D9-4948-8E63-AF9747F7C045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887140" y="496"/>
          <a:ext cx="2321718" cy="1160859"/>
        </a:xfrm>
        <a:ln/>
      </dgm:spPr>
      <dgm:t>
        <a:bodyPr/>
        <a:lstStyle/>
        <a:p>
          <a:r>
            <a:rPr lang="it-IT" sz="24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Non aderenza</a:t>
          </a:r>
        </a:p>
        <a:p>
          <a:r>
            <a:rPr lang="it-IT" sz="24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al trattamento</a:t>
          </a:r>
          <a:endParaRPr lang="it-IT" sz="24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11981EC-10CB-45FC-98DF-749ED1211D07}" type="parTrans" cxnId="{BD1BABF0-B91F-47D0-8A14-9F72DAFC735B}">
      <dgm:prSet/>
      <dgm:spPr/>
      <dgm:t>
        <a:bodyPr/>
        <a:lstStyle/>
        <a:p>
          <a:endParaRPr lang="it-IT"/>
        </a:p>
      </dgm:t>
    </dgm:pt>
    <dgm:pt modelId="{09D201E2-1C2D-4B42-8F31-5D9AD575C257}" type="sibTrans" cxnId="{BD1BABF0-B91F-47D0-8A14-9F72DAFC735B}">
      <dgm:prSet/>
      <dgm:spPr/>
      <dgm:t>
        <a:bodyPr/>
        <a:lstStyle/>
        <a:p>
          <a:endParaRPr lang="it-IT"/>
        </a:p>
      </dgm:t>
    </dgm:pt>
    <dgm:pt modelId="{3CAAE826-575E-4FAF-A088-11B791748A03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351484" y="1451570"/>
          <a:ext cx="1857374" cy="1160859"/>
        </a:xfrm>
        <a:ln/>
      </dgm:spPr>
      <dgm:t>
        <a:bodyPr/>
        <a:lstStyle/>
        <a:p>
          <a:r>
            <a:rPr lang="it-IT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Omessa </a:t>
          </a:r>
        </a:p>
        <a:p>
          <a:r>
            <a:rPr lang="it-IT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assunzione</a:t>
          </a:r>
          <a:endParaRPr lang="it-IT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5750DE0-18D3-4748-B0D6-1254E0E27B75}" type="parTrans" cxnId="{AB1BDAB7-53A7-4508-95D1-9D13B41C3B6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119312" y="1161355"/>
          <a:ext cx="232171" cy="870644"/>
        </a:xfrm>
        <a:ln>
          <a:solidFill>
            <a:schemeClr val="bg1"/>
          </a:solidFill>
        </a:ln>
      </dgm:spPr>
      <dgm:t>
        <a:bodyPr/>
        <a:lstStyle/>
        <a:p>
          <a:endParaRPr lang="it-IT"/>
        </a:p>
      </dgm:t>
    </dgm:pt>
    <dgm:pt modelId="{FA18E283-DC9A-4320-B64D-4160A95E99F2}" type="sibTrans" cxnId="{AB1BDAB7-53A7-4508-95D1-9D13B41C3B64}">
      <dgm:prSet/>
      <dgm:spPr/>
      <dgm:t>
        <a:bodyPr/>
        <a:lstStyle/>
        <a:p>
          <a:endParaRPr lang="it-IT"/>
        </a:p>
      </dgm:t>
    </dgm:pt>
    <dgm:pt modelId="{D6AB2395-F2AD-4FA8-89CA-66513C80E977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351484" y="2902644"/>
          <a:ext cx="1857374" cy="1160859"/>
        </a:xfrm>
        <a:ln/>
      </dgm:spPr>
      <dgm:t>
        <a:bodyPr/>
        <a:lstStyle/>
        <a:p>
          <a:r>
            <a:rPr lang="it-IT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Ritardo assunzione</a:t>
          </a:r>
          <a:endParaRPr lang="it-IT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8D2D8D2-4DBC-49F3-8EEB-2411721F0342}" type="parTrans" cxnId="{E9E57E2B-F75B-460A-995B-DF579306CFE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119312" y="1161355"/>
          <a:ext cx="232171" cy="2321718"/>
        </a:xfrm>
        <a:ln>
          <a:solidFill>
            <a:schemeClr val="bg1"/>
          </a:solidFill>
        </a:ln>
      </dgm:spPr>
      <dgm:t>
        <a:bodyPr/>
        <a:lstStyle/>
        <a:p>
          <a:endParaRPr lang="it-IT"/>
        </a:p>
      </dgm:t>
    </dgm:pt>
    <dgm:pt modelId="{C9AE1042-802C-4DDF-939B-FEE81159DD3C}" type="sibTrans" cxnId="{E9E57E2B-F75B-460A-995B-DF579306CFEC}">
      <dgm:prSet/>
      <dgm:spPr/>
      <dgm:t>
        <a:bodyPr/>
        <a:lstStyle/>
        <a:p>
          <a:endParaRPr lang="it-IT"/>
        </a:p>
      </dgm:t>
    </dgm:pt>
    <dgm:pt modelId="{0B9196C9-5390-4382-B6F7-4F22FADB11D2}" type="pres">
      <dgm:prSet presAssocID="{7E571C75-DECB-4FC8-9944-5C065A5865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FE7DA81-704B-45D2-8506-D5B01D880179}" type="pres">
      <dgm:prSet presAssocID="{BB9E62BA-A6D9-4948-8E63-AF9747F7C045}" presName="root" presStyleCnt="0"/>
      <dgm:spPr/>
    </dgm:pt>
    <dgm:pt modelId="{06552958-E5FA-43FD-8691-FD66BF4B421C}" type="pres">
      <dgm:prSet presAssocID="{BB9E62BA-A6D9-4948-8E63-AF9747F7C045}" presName="rootComposite" presStyleCnt="0"/>
      <dgm:spPr/>
    </dgm:pt>
    <dgm:pt modelId="{679319A9-AAE0-4C63-9819-DF7C582B6BD4}" type="pres">
      <dgm:prSet presAssocID="{BB9E62BA-A6D9-4948-8E63-AF9747F7C045}" presName="rootText" presStyleLbl="node1" presStyleIdx="0" presStyleCnt="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9C33764D-FDC9-495D-AD4C-1F7EEB3F1EEE}" type="pres">
      <dgm:prSet presAssocID="{BB9E62BA-A6D9-4948-8E63-AF9747F7C045}" presName="rootConnector" presStyleLbl="node1" presStyleIdx="0" presStyleCnt="1"/>
      <dgm:spPr/>
      <dgm:t>
        <a:bodyPr/>
        <a:lstStyle/>
        <a:p>
          <a:endParaRPr lang="it-IT"/>
        </a:p>
      </dgm:t>
    </dgm:pt>
    <dgm:pt modelId="{25639BA1-78BB-4E2E-B294-E03F4413E81B}" type="pres">
      <dgm:prSet presAssocID="{BB9E62BA-A6D9-4948-8E63-AF9747F7C045}" presName="childShape" presStyleCnt="0"/>
      <dgm:spPr/>
    </dgm:pt>
    <dgm:pt modelId="{E51D9B6C-DEF1-4EBE-8B7D-A124260D9763}" type="pres">
      <dgm:prSet presAssocID="{E5750DE0-18D3-4748-B0D6-1254E0E27B75}" presName="Name13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168FACDA-9E6F-46E0-986A-322577E102D1}" type="pres">
      <dgm:prSet presAssocID="{3CAAE826-575E-4FAF-A088-11B791748A03}" presName="childText" presStyleLbl="bgAcc1" presStyleIdx="0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D2867AA2-D08F-46D6-A796-BE8E95FF62B6}" type="pres">
      <dgm:prSet presAssocID="{88D2D8D2-4DBC-49F3-8EEB-2411721F0342}" presName="Name13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5F887337-B237-49F6-8249-89BF4278CDFB}" type="pres">
      <dgm:prSet presAssocID="{D6AB2395-F2AD-4FA8-89CA-66513C80E977}" presName="childText" presStyleLbl="bgAcc1" presStyleIdx="1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</dgm:ptLst>
  <dgm:cxnLst>
    <dgm:cxn modelId="{CADF4B4A-DACF-4A36-86E8-B5C800B156BE}" type="presOf" srcId="{88D2D8D2-4DBC-49F3-8EEB-2411721F0342}" destId="{D2867AA2-D08F-46D6-A796-BE8E95FF62B6}" srcOrd="0" destOrd="0" presId="urn:microsoft.com/office/officeart/2005/8/layout/hierarchy3"/>
    <dgm:cxn modelId="{D9B0377D-B887-4722-8BCB-8A4F93F5DFE1}" type="presOf" srcId="{BB9E62BA-A6D9-4948-8E63-AF9747F7C045}" destId="{9C33764D-FDC9-495D-AD4C-1F7EEB3F1EEE}" srcOrd="1" destOrd="0" presId="urn:microsoft.com/office/officeart/2005/8/layout/hierarchy3"/>
    <dgm:cxn modelId="{A130178B-782F-46FD-9839-E0EEE4E79822}" type="presOf" srcId="{D6AB2395-F2AD-4FA8-89CA-66513C80E977}" destId="{5F887337-B237-49F6-8249-89BF4278CDFB}" srcOrd="0" destOrd="0" presId="urn:microsoft.com/office/officeart/2005/8/layout/hierarchy3"/>
    <dgm:cxn modelId="{FAFEA113-36B9-41C3-9119-FC2DCBD72E03}" type="presOf" srcId="{E5750DE0-18D3-4748-B0D6-1254E0E27B75}" destId="{E51D9B6C-DEF1-4EBE-8B7D-A124260D9763}" srcOrd="0" destOrd="0" presId="urn:microsoft.com/office/officeart/2005/8/layout/hierarchy3"/>
    <dgm:cxn modelId="{3BCA4853-B4DF-4CCF-A948-BADC3C817A56}" type="presOf" srcId="{BB9E62BA-A6D9-4948-8E63-AF9747F7C045}" destId="{679319A9-AAE0-4C63-9819-DF7C582B6BD4}" srcOrd="0" destOrd="0" presId="urn:microsoft.com/office/officeart/2005/8/layout/hierarchy3"/>
    <dgm:cxn modelId="{BD1BABF0-B91F-47D0-8A14-9F72DAFC735B}" srcId="{7E571C75-DECB-4FC8-9944-5C065A5865E9}" destId="{BB9E62BA-A6D9-4948-8E63-AF9747F7C045}" srcOrd="0" destOrd="0" parTransId="{E11981EC-10CB-45FC-98DF-749ED1211D07}" sibTransId="{09D201E2-1C2D-4B42-8F31-5D9AD575C257}"/>
    <dgm:cxn modelId="{BCECDC2C-B78C-45F8-A828-FB18CA14D06F}" type="presOf" srcId="{3CAAE826-575E-4FAF-A088-11B791748A03}" destId="{168FACDA-9E6F-46E0-986A-322577E102D1}" srcOrd="0" destOrd="0" presId="urn:microsoft.com/office/officeart/2005/8/layout/hierarchy3"/>
    <dgm:cxn modelId="{E9E57E2B-F75B-460A-995B-DF579306CFEC}" srcId="{BB9E62BA-A6D9-4948-8E63-AF9747F7C045}" destId="{D6AB2395-F2AD-4FA8-89CA-66513C80E977}" srcOrd="1" destOrd="0" parTransId="{88D2D8D2-4DBC-49F3-8EEB-2411721F0342}" sibTransId="{C9AE1042-802C-4DDF-939B-FEE81159DD3C}"/>
    <dgm:cxn modelId="{87A9E40D-8212-401F-A79D-04D0C5CBE521}" type="presOf" srcId="{7E571C75-DECB-4FC8-9944-5C065A5865E9}" destId="{0B9196C9-5390-4382-B6F7-4F22FADB11D2}" srcOrd="0" destOrd="0" presId="urn:microsoft.com/office/officeart/2005/8/layout/hierarchy3"/>
    <dgm:cxn modelId="{AB1BDAB7-53A7-4508-95D1-9D13B41C3B64}" srcId="{BB9E62BA-A6D9-4948-8E63-AF9747F7C045}" destId="{3CAAE826-575E-4FAF-A088-11B791748A03}" srcOrd="0" destOrd="0" parTransId="{E5750DE0-18D3-4748-B0D6-1254E0E27B75}" sibTransId="{FA18E283-DC9A-4320-B64D-4160A95E99F2}"/>
    <dgm:cxn modelId="{36CF466B-917E-4E80-B4CE-BA3677EA3C26}" type="presParOf" srcId="{0B9196C9-5390-4382-B6F7-4F22FADB11D2}" destId="{AFE7DA81-704B-45D2-8506-D5B01D880179}" srcOrd="0" destOrd="0" presId="urn:microsoft.com/office/officeart/2005/8/layout/hierarchy3"/>
    <dgm:cxn modelId="{11FE7ED5-46E0-40CA-8DB0-642836D6E133}" type="presParOf" srcId="{AFE7DA81-704B-45D2-8506-D5B01D880179}" destId="{06552958-E5FA-43FD-8691-FD66BF4B421C}" srcOrd="0" destOrd="0" presId="urn:microsoft.com/office/officeart/2005/8/layout/hierarchy3"/>
    <dgm:cxn modelId="{EB1BA198-2622-49C3-AB5C-482EAD6932A2}" type="presParOf" srcId="{06552958-E5FA-43FD-8691-FD66BF4B421C}" destId="{679319A9-AAE0-4C63-9819-DF7C582B6BD4}" srcOrd="0" destOrd="0" presId="urn:microsoft.com/office/officeart/2005/8/layout/hierarchy3"/>
    <dgm:cxn modelId="{AC102581-054B-493F-AB0E-C2600309196D}" type="presParOf" srcId="{06552958-E5FA-43FD-8691-FD66BF4B421C}" destId="{9C33764D-FDC9-495D-AD4C-1F7EEB3F1EEE}" srcOrd="1" destOrd="0" presId="urn:microsoft.com/office/officeart/2005/8/layout/hierarchy3"/>
    <dgm:cxn modelId="{C5612347-1B4A-406F-BCB3-357B4D61710C}" type="presParOf" srcId="{AFE7DA81-704B-45D2-8506-D5B01D880179}" destId="{25639BA1-78BB-4E2E-B294-E03F4413E81B}" srcOrd="1" destOrd="0" presId="urn:microsoft.com/office/officeart/2005/8/layout/hierarchy3"/>
    <dgm:cxn modelId="{EF7C02A3-4CD4-46AB-98CF-9C15A5A6A608}" type="presParOf" srcId="{25639BA1-78BB-4E2E-B294-E03F4413E81B}" destId="{E51D9B6C-DEF1-4EBE-8B7D-A124260D9763}" srcOrd="0" destOrd="0" presId="urn:microsoft.com/office/officeart/2005/8/layout/hierarchy3"/>
    <dgm:cxn modelId="{CADCABCC-4C6A-4A9C-BBD6-CAB5EA75FDE3}" type="presParOf" srcId="{25639BA1-78BB-4E2E-B294-E03F4413E81B}" destId="{168FACDA-9E6F-46E0-986A-322577E102D1}" srcOrd="1" destOrd="0" presId="urn:microsoft.com/office/officeart/2005/8/layout/hierarchy3"/>
    <dgm:cxn modelId="{E33DD1E8-5A4E-446D-85F5-BD84434196AD}" type="presParOf" srcId="{25639BA1-78BB-4E2E-B294-E03F4413E81B}" destId="{D2867AA2-D08F-46D6-A796-BE8E95FF62B6}" srcOrd="2" destOrd="0" presId="urn:microsoft.com/office/officeart/2005/8/layout/hierarchy3"/>
    <dgm:cxn modelId="{D5E12AC2-1F3E-490E-8170-322417CF1D21}" type="presParOf" srcId="{25639BA1-78BB-4E2E-B294-E03F4413E81B}" destId="{5F887337-B237-49F6-8249-89BF4278CDF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85139-E0F4-4613-A836-E5909A214000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BE3E6AD-80A8-4138-982A-E6259B2BB3D9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2566"/>
          <a:ext cx="2851516" cy="1234508"/>
        </a:xfrm>
        <a:ln/>
      </dgm:spPr>
      <dgm:t>
        <a:bodyPr/>
        <a:lstStyle/>
        <a:p>
          <a:r>
            <a:rPr lang="it-IT" sz="3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Medico</a:t>
          </a:r>
          <a:r>
            <a:rPr lang="it-IT" sz="40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it-IT" sz="40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C568FFA-349B-48A4-8B88-DA72E99127DB}" type="parTrans" cxnId="{E48AEA3E-6C6D-4DCA-86C4-0BCBDE39746B}">
      <dgm:prSet/>
      <dgm:spPr/>
      <dgm:t>
        <a:bodyPr/>
        <a:lstStyle/>
        <a:p>
          <a:endParaRPr lang="it-IT"/>
        </a:p>
      </dgm:t>
    </dgm:pt>
    <dgm:pt modelId="{735F4CC4-CF78-4171-AF03-CE4743352081}" type="sibTrans" cxnId="{E48AEA3E-6C6D-4DCA-86C4-0BCBDE39746B}">
      <dgm:prSet/>
      <dgm:spPr/>
      <dgm:t>
        <a:bodyPr/>
        <a:lstStyle/>
        <a:p>
          <a:endParaRPr lang="it-IT"/>
        </a:p>
      </dgm:t>
    </dgm:pt>
    <dgm:pt modelId="{1DDDFC5C-ACBE-4950-ACFA-EAC8C70A3354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-1914860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Elevata motivazione 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BA468E6-E7A2-4279-A358-D5BD00AFC38A}" type="parTrans" cxnId="{BFED2E00-99ED-40A5-8FC5-927136EBAF7B}">
      <dgm:prSet/>
      <dgm:spPr/>
      <dgm:t>
        <a:bodyPr/>
        <a:lstStyle/>
        <a:p>
          <a:endParaRPr lang="it-IT"/>
        </a:p>
      </dgm:t>
    </dgm:pt>
    <dgm:pt modelId="{94830330-DAC6-42BF-964F-35E3E2EF5F78}" type="sibTrans" cxnId="{BFED2E00-99ED-40A5-8FC5-927136EBAF7B}">
      <dgm:prSet/>
      <dgm:spPr/>
      <dgm:t>
        <a:bodyPr/>
        <a:lstStyle/>
        <a:p>
          <a:endParaRPr lang="it-IT"/>
        </a:p>
      </dgm:t>
    </dgm:pt>
    <dgm:pt modelId="{EA462AEF-8FF1-4E0D-A71E-581EF47DD9AF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-1914860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Capacità di comunicare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0E79410-880A-40CE-94C1-313D0977E8BF}" type="parTrans" cxnId="{44AE24A2-D9F7-4BF7-BF2D-95254B21C0C1}">
      <dgm:prSet/>
      <dgm:spPr/>
      <dgm:t>
        <a:bodyPr/>
        <a:lstStyle/>
        <a:p>
          <a:endParaRPr lang="it-IT"/>
        </a:p>
      </dgm:t>
    </dgm:pt>
    <dgm:pt modelId="{998B068B-822B-416D-989E-D4196512FA7A}" type="sibTrans" cxnId="{44AE24A2-D9F7-4BF7-BF2D-95254B21C0C1}">
      <dgm:prSet/>
      <dgm:spPr/>
      <dgm:t>
        <a:bodyPr/>
        <a:lstStyle/>
        <a:p>
          <a:endParaRPr lang="it-IT"/>
        </a:p>
      </dgm:t>
    </dgm:pt>
    <dgm:pt modelId="{CBC710EA-0487-421C-9340-F24142F4CF45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298800"/>
          <a:ext cx="2851516" cy="1234508"/>
        </a:xfrm>
        <a:ln/>
      </dgm:spPr>
      <dgm:t>
        <a:bodyPr/>
        <a:lstStyle/>
        <a:p>
          <a:r>
            <a:rPr lang="it-IT" sz="3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Farmacista</a:t>
          </a:r>
          <a:r>
            <a:rPr lang="it-IT" sz="40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it-IT" sz="40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24A1C5F-E161-4B43-83FC-3BEB3FC50635}" type="parTrans" cxnId="{E4C3BC8E-03C5-4831-8F70-7FBA5C40916D}">
      <dgm:prSet/>
      <dgm:spPr/>
      <dgm:t>
        <a:bodyPr/>
        <a:lstStyle/>
        <a:p>
          <a:endParaRPr lang="it-IT"/>
        </a:p>
      </dgm:t>
    </dgm:pt>
    <dgm:pt modelId="{E95DD794-401F-4BD0-A1D4-16017874CDD9}" type="sibTrans" cxnId="{E4C3BC8E-03C5-4831-8F70-7FBA5C40916D}">
      <dgm:prSet/>
      <dgm:spPr/>
      <dgm:t>
        <a:bodyPr/>
        <a:lstStyle/>
        <a:p>
          <a:endParaRPr lang="it-IT"/>
        </a:p>
      </dgm:t>
    </dgm:pt>
    <dgm:pt modelId="{5310EE68-EF53-447C-94B7-8C68A9200E73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-618626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Farmacia di servizi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01783C8-E370-470D-A644-CE66F8A9CC02}" type="parTrans" cxnId="{59AD4B13-D2D9-47ED-98FD-C9F657F91244}">
      <dgm:prSet/>
      <dgm:spPr/>
      <dgm:t>
        <a:bodyPr/>
        <a:lstStyle/>
        <a:p>
          <a:endParaRPr lang="it-IT"/>
        </a:p>
      </dgm:t>
    </dgm:pt>
    <dgm:pt modelId="{6FBF4495-0606-4636-BB4F-65E2AC9CCFF7}" type="sibTrans" cxnId="{59AD4B13-D2D9-47ED-98FD-C9F657F91244}">
      <dgm:prSet/>
      <dgm:spPr/>
      <dgm:t>
        <a:bodyPr/>
        <a:lstStyle/>
        <a:p>
          <a:endParaRPr lang="it-IT"/>
        </a:p>
      </dgm:t>
    </dgm:pt>
    <dgm:pt modelId="{4A326C30-3A63-467E-8CCC-24DE72D5FCC6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-618626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Personalizzazione confezioni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87DB0EC-801E-4313-BC37-3FF659A0AB40}" type="parTrans" cxnId="{69222366-C5A3-437B-95C7-5A2D6B655F31}">
      <dgm:prSet/>
      <dgm:spPr/>
      <dgm:t>
        <a:bodyPr/>
        <a:lstStyle/>
        <a:p>
          <a:endParaRPr lang="it-IT"/>
        </a:p>
      </dgm:t>
    </dgm:pt>
    <dgm:pt modelId="{716302BF-C958-4A84-858D-BDF922574C40}" type="sibTrans" cxnId="{69222366-C5A3-437B-95C7-5A2D6B655F31}">
      <dgm:prSet/>
      <dgm:spPr/>
      <dgm:t>
        <a:bodyPr/>
        <a:lstStyle/>
        <a:p>
          <a:endParaRPr lang="it-IT"/>
        </a:p>
      </dgm:t>
    </dgm:pt>
    <dgm:pt modelId="{53ED98E3-9FEB-4D9F-AC47-4384FA9651DA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2595034"/>
          <a:ext cx="2851516" cy="1234508"/>
        </a:xfrm>
        <a:ln/>
      </dgm:spPr>
      <dgm:t>
        <a:bodyPr/>
        <a:lstStyle/>
        <a:p>
          <a:r>
            <a:rPr lang="it-IT" sz="3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Infermiere</a:t>
          </a:r>
          <a:r>
            <a:rPr lang="it-IT" sz="41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it-IT" sz="41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B68C36C-7246-4462-B3AE-705515A2AE0B}" type="parTrans" cxnId="{94BF02C8-D660-4642-8292-A8494A83DA30}">
      <dgm:prSet/>
      <dgm:spPr/>
      <dgm:t>
        <a:bodyPr/>
        <a:lstStyle/>
        <a:p>
          <a:endParaRPr lang="it-IT"/>
        </a:p>
      </dgm:t>
    </dgm:pt>
    <dgm:pt modelId="{B96DC385-F646-49C1-87A0-C6057A1E97E8}" type="sibTrans" cxnId="{94BF02C8-D660-4642-8292-A8494A83DA30}">
      <dgm:prSet/>
      <dgm:spPr/>
      <dgm:t>
        <a:bodyPr/>
        <a:lstStyle/>
        <a:p>
          <a:endParaRPr lang="it-IT"/>
        </a:p>
      </dgm:t>
    </dgm:pt>
    <dgm:pt modelId="{6EC275FC-20FE-4109-812C-4187D137B236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677607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Monitoraggio prescrizioni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F7CDEC-019A-4BCE-AB60-42CFFE374870}" type="parTrans" cxnId="{C4F5425D-BE52-4E52-A0BD-CB36E8D67187}">
      <dgm:prSet/>
      <dgm:spPr/>
      <dgm:t>
        <a:bodyPr/>
        <a:lstStyle/>
        <a:p>
          <a:endParaRPr lang="it-IT"/>
        </a:p>
      </dgm:t>
    </dgm:pt>
    <dgm:pt modelId="{DD6791F1-2D1E-481C-A173-F1228EE31450}" type="sibTrans" cxnId="{C4F5425D-BE52-4E52-A0BD-CB36E8D67187}">
      <dgm:prSet/>
      <dgm:spPr/>
      <dgm:t>
        <a:bodyPr/>
        <a:lstStyle/>
        <a:p>
          <a:endParaRPr lang="it-IT"/>
        </a:p>
      </dgm:t>
    </dgm:pt>
    <dgm:pt modelId="{7AB3DA87-6AAD-44CE-9388-38253D42CE85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-1914860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Coerenza messaggi terapeutici 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6A48760-E40F-4110-A3D9-C20474882331}" type="parTrans" cxnId="{C16B983A-5E62-4651-AF14-DA746BD36E87}">
      <dgm:prSet/>
      <dgm:spPr/>
      <dgm:t>
        <a:bodyPr/>
        <a:lstStyle/>
        <a:p>
          <a:endParaRPr lang="it-IT"/>
        </a:p>
      </dgm:t>
    </dgm:pt>
    <dgm:pt modelId="{DC1E1013-578A-48E7-A181-D5626F3725F8}" type="sibTrans" cxnId="{C16B983A-5E62-4651-AF14-DA746BD36E87}">
      <dgm:prSet/>
      <dgm:spPr/>
      <dgm:t>
        <a:bodyPr/>
        <a:lstStyle/>
        <a:p>
          <a:endParaRPr lang="it-IT"/>
        </a:p>
      </dgm:t>
    </dgm:pt>
    <dgm:pt modelId="{7EF686B5-1D80-4C03-A6E8-A2D03085EB0C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-618626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Educazione 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9082A7B-8AF6-4E96-A5CC-0157F39B76F5}" type="parTrans" cxnId="{80A4037D-9F5F-451F-B897-9D83D680609E}">
      <dgm:prSet/>
      <dgm:spPr/>
      <dgm:t>
        <a:bodyPr/>
        <a:lstStyle/>
        <a:p>
          <a:endParaRPr lang="it-IT"/>
        </a:p>
      </dgm:t>
    </dgm:pt>
    <dgm:pt modelId="{C04F7ADD-DDE9-4195-9211-51307FDC40E4}" type="sibTrans" cxnId="{80A4037D-9F5F-451F-B897-9D83D680609E}">
      <dgm:prSet/>
      <dgm:spPr/>
      <dgm:t>
        <a:bodyPr/>
        <a:lstStyle/>
        <a:p>
          <a:endParaRPr lang="it-IT"/>
        </a:p>
      </dgm:t>
    </dgm:pt>
    <dgm:pt modelId="{BD98AA6B-F3EA-416E-BD05-A814D6BDD809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677607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Informazione/educazione paziente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B751038-DAA4-4DF1-9018-E158B73D4707}" type="parTrans" cxnId="{B9B3AB36-6D00-4444-AE95-A9B91BEBB02C}">
      <dgm:prSet/>
      <dgm:spPr/>
      <dgm:t>
        <a:bodyPr/>
        <a:lstStyle/>
        <a:p>
          <a:endParaRPr lang="it-IT"/>
        </a:p>
      </dgm:t>
    </dgm:pt>
    <dgm:pt modelId="{C9EC5849-19AA-4D1B-B210-419399127CE9}" type="sibTrans" cxnId="{B9B3AB36-6D00-4444-AE95-A9B91BEBB02C}">
      <dgm:prSet/>
      <dgm:spPr/>
      <dgm:t>
        <a:bodyPr/>
        <a:lstStyle/>
        <a:p>
          <a:endParaRPr lang="it-IT"/>
        </a:p>
      </dgm:t>
    </dgm:pt>
    <dgm:pt modelId="{A6189A6A-609C-45B3-B24E-344CCA6EC587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677607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Controllo via telefono o altri reminder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81DBB78-DBA6-44D5-A78A-0AB478D97A97}" type="parTrans" cxnId="{F0C06F23-14C3-4B10-8CD2-E1808F4F302B}">
      <dgm:prSet/>
      <dgm:spPr/>
      <dgm:t>
        <a:bodyPr/>
        <a:lstStyle/>
        <a:p>
          <a:endParaRPr lang="it-IT"/>
        </a:p>
      </dgm:t>
    </dgm:pt>
    <dgm:pt modelId="{6AB2A2B6-0F9F-417D-9576-DA39C0B430DC}" type="sibTrans" cxnId="{F0C06F23-14C3-4B10-8CD2-E1808F4F302B}">
      <dgm:prSet/>
      <dgm:spPr/>
      <dgm:t>
        <a:bodyPr/>
        <a:lstStyle/>
        <a:p>
          <a:endParaRPr lang="it-IT"/>
        </a:p>
      </dgm:t>
    </dgm:pt>
    <dgm:pt modelId="{F2BD11A9-102F-44B1-9150-3C732EC96031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3888429"/>
          <a:ext cx="2851516" cy="1234508"/>
        </a:xfrm>
        <a:ln/>
      </dgm:spPr>
      <dgm:t>
        <a:bodyPr/>
        <a:lstStyle/>
        <a:p>
          <a:r>
            <a:rPr lang="it-IT" sz="3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Industria</a:t>
          </a:r>
          <a:r>
            <a:rPr lang="it-IT" sz="48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it-IT" sz="48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F97A29A-812F-442B-97CD-7A4EFED48481}" type="parTrans" cxnId="{01BF7D64-223A-43A1-B62E-6F5FF4BD1D97}">
      <dgm:prSet/>
      <dgm:spPr/>
      <dgm:t>
        <a:bodyPr/>
        <a:lstStyle/>
        <a:p>
          <a:endParaRPr lang="it-IT"/>
        </a:p>
      </dgm:t>
    </dgm:pt>
    <dgm:pt modelId="{E8917AD1-4B99-4E12-8677-8DCA9FE84CD6}" type="sibTrans" cxnId="{01BF7D64-223A-43A1-B62E-6F5FF4BD1D97}">
      <dgm:prSet/>
      <dgm:spPr/>
      <dgm:t>
        <a:bodyPr/>
        <a:lstStyle/>
        <a:p>
          <a:endParaRPr lang="it-IT"/>
        </a:p>
      </dgm:t>
    </dgm:pt>
    <dgm:pt modelId="{B7AF4C62-D9CB-4674-A1FF-34A35B7FFB9A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1973841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Riduzione effetti collaterali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25CF791-3F66-44D4-80B5-B8B086161EE5}" type="parTrans" cxnId="{3F6C256D-6BB0-4C3D-89D7-F3078EC80AB5}">
      <dgm:prSet/>
      <dgm:spPr/>
      <dgm:t>
        <a:bodyPr/>
        <a:lstStyle/>
        <a:p>
          <a:endParaRPr lang="it-IT"/>
        </a:p>
      </dgm:t>
    </dgm:pt>
    <dgm:pt modelId="{C03ABAC1-7E74-4BEA-B96B-97BE85631CA9}" type="sibTrans" cxnId="{3F6C256D-6BB0-4C3D-89D7-F3078EC80AB5}">
      <dgm:prSet/>
      <dgm:spPr/>
      <dgm:t>
        <a:bodyPr/>
        <a:lstStyle/>
        <a:p>
          <a:endParaRPr lang="it-IT"/>
        </a:p>
      </dgm:t>
    </dgm:pt>
    <dgm:pt modelId="{1E5483DA-9117-43D3-AA5A-CB7FA2E03307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1973841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Monoterapie in associazioni fisse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C2688F1-7BEB-4513-87F5-7A572D4BD54A}" type="parTrans" cxnId="{E3BD9DE2-7300-4CE5-B8CC-424DEFE5CDC4}">
      <dgm:prSet/>
      <dgm:spPr/>
      <dgm:t>
        <a:bodyPr/>
        <a:lstStyle/>
        <a:p>
          <a:endParaRPr lang="it-IT"/>
        </a:p>
      </dgm:t>
    </dgm:pt>
    <dgm:pt modelId="{1930D910-1578-4275-AEF4-74D3FAC9B74D}" type="sibTrans" cxnId="{E3BD9DE2-7300-4CE5-B8CC-424DEFE5CDC4}">
      <dgm:prSet/>
      <dgm:spPr/>
      <dgm:t>
        <a:bodyPr/>
        <a:lstStyle/>
        <a:p>
          <a:endParaRPr lang="it-IT"/>
        </a:p>
      </dgm:t>
    </dgm:pt>
    <dgm:pt modelId="{CA9BB2F3-9703-49A8-8383-559B8DE455E1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 rot="5400000">
          <a:off x="4892394" y="1973841"/>
          <a:ext cx="987606" cy="5069363"/>
        </a:xfrm>
        <a:ln/>
      </dgm:spPr>
      <dgm:t>
        <a:bodyPr/>
        <a:lstStyle/>
        <a:p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Minor frequenza di assunzione e facilità d’uso</a:t>
          </a:r>
          <a:endParaRPr lang="it-IT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1C442FE-D85A-4AD2-8BAC-70293B28C9E2}" type="parTrans" cxnId="{27DB52A6-259A-4129-A026-0DA025E5D72A}">
      <dgm:prSet/>
      <dgm:spPr/>
      <dgm:t>
        <a:bodyPr/>
        <a:lstStyle/>
        <a:p>
          <a:endParaRPr lang="it-IT"/>
        </a:p>
      </dgm:t>
    </dgm:pt>
    <dgm:pt modelId="{EDB922B8-B4CF-4CA1-B6A2-645B0D6ADD50}" type="sibTrans" cxnId="{27DB52A6-259A-4129-A026-0DA025E5D72A}">
      <dgm:prSet/>
      <dgm:spPr/>
      <dgm:t>
        <a:bodyPr/>
        <a:lstStyle/>
        <a:p>
          <a:endParaRPr lang="it-IT"/>
        </a:p>
      </dgm:t>
    </dgm:pt>
    <dgm:pt modelId="{9515B346-745C-41A0-ABDA-107129C42B45}" type="pres">
      <dgm:prSet presAssocID="{3E385139-E0F4-4613-A836-E5909A214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5CDA93F-D2C9-4D1F-BC29-E992C368E2C2}" type="pres">
      <dgm:prSet presAssocID="{CBE3E6AD-80A8-4138-982A-E6259B2BB3D9}" presName="linNode" presStyleCnt="0"/>
      <dgm:spPr/>
    </dgm:pt>
    <dgm:pt modelId="{9AE8092D-BCDC-47C6-A0EA-3A0EE36922EE}" type="pres">
      <dgm:prSet presAssocID="{CBE3E6AD-80A8-4138-982A-E6259B2BB3D9}" presName="parentText" presStyleLbl="node1" presStyleIdx="0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E3660346-FDB6-49FD-A3A6-240F4EF4666B}" type="pres">
      <dgm:prSet presAssocID="{CBE3E6AD-80A8-4138-982A-E6259B2BB3D9}" presName="descendantText" presStyleLbl="alignAccFollowNode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  <dgm:pt modelId="{07A33511-F612-42D8-8EBC-61F2B72951D7}" type="pres">
      <dgm:prSet presAssocID="{735F4CC4-CF78-4171-AF03-CE4743352081}" presName="sp" presStyleCnt="0"/>
      <dgm:spPr/>
    </dgm:pt>
    <dgm:pt modelId="{1894588A-C1E9-4B6B-A298-FA8FF2F465BE}" type="pres">
      <dgm:prSet presAssocID="{CBC710EA-0487-421C-9340-F24142F4CF45}" presName="linNode" presStyleCnt="0"/>
      <dgm:spPr/>
    </dgm:pt>
    <dgm:pt modelId="{3C4CD51D-178B-45E7-9F27-E17439325092}" type="pres">
      <dgm:prSet presAssocID="{CBC710EA-0487-421C-9340-F24142F4CF45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CACBAAE3-D4B2-410D-9517-AA8B59D31036}" type="pres">
      <dgm:prSet presAssocID="{CBC710EA-0487-421C-9340-F24142F4CF45}" presName="descendantText" presStyleLbl="alignAccFollowNode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  <dgm:pt modelId="{55A038BA-B45C-4F0C-BC23-11EF8E7B2B3A}" type="pres">
      <dgm:prSet presAssocID="{E95DD794-401F-4BD0-A1D4-16017874CDD9}" presName="sp" presStyleCnt="0"/>
      <dgm:spPr/>
    </dgm:pt>
    <dgm:pt modelId="{8F3A1691-EB85-4D84-96C7-FE16B7B1DDA8}" type="pres">
      <dgm:prSet presAssocID="{53ED98E3-9FEB-4D9F-AC47-4384FA9651DA}" presName="linNode" presStyleCnt="0"/>
      <dgm:spPr/>
    </dgm:pt>
    <dgm:pt modelId="{1A6F1E7C-BA88-487D-8D8E-AE39E5FA18C5}" type="pres">
      <dgm:prSet presAssocID="{53ED98E3-9FEB-4D9F-AC47-4384FA9651DA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C4313162-B22D-4D52-97AB-343DD0F14681}" type="pres">
      <dgm:prSet presAssocID="{53ED98E3-9FEB-4D9F-AC47-4384FA9651DA}" presName="descendantText" presStyleLbl="alignAccFollowNode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  <dgm:pt modelId="{D6AF1405-039A-49D8-8E43-C61C76E9486B}" type="pres">
      <dgm:prSet presAssocID="{B96DC385-F646-49C1-87A0-C6057A1E97E8}" presName="sp" presStyleCnt="0"/>
      <dgm:spPr/>
    </dgm:pt>
    <dgm:pt modelId="{58D41971-3DB8-46D4-AB5A-D400D81D637C}" type="pres">
      <dgm:prSet presAssocID="{F2BD11A9-102F-44B1-9150-3C732EC96031}" presName="linNode" presStyleCnt="0"/>
      <dgm:spPr/>
    </dgm:pt>
    <dgm:pt modelId="{22667B8C-1AC0-4BCA-8AA4-191D21997FEE}" type="pres">
      <dgm:prSet presAssocID="{F2BD11A9-102F-44B1-9150-3C732EC96031}" presName="parentText" presStyleLbl="node1" presStyleIdx="3" presStyleCnt="4" custLinFactNeighborY="-23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336FAB2E-2A90-439F-B913-4D5E0F89C803}" type="pres">
      <dgm:prSet presAssocID="{F2BD11A9-102F-44B1-9150-3C732EC96031}" presName="descendantText" presStyleLbl="alignAccFollowNode1" presStyleIdx="3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</dgm:ptLst>
  <dgm:cxnLst>
    <dgm:cxn modelId="{C16B983A-5E62-4651-AF14-DA746BD36E87}" srcId="{CBE3E6AD-80A8-4138-982A-E6259B2BB3D9}" destId="{7AB3DA87-6AAD-44CE-9388-38253D42CE85}" srcOrd="2" destOrd="0" parTransId="{86A48760-E40F-4110-A3D9-C20474882331}" sibTransId="{DC1E1013-578A-48E7-A181-D5626F3725F8}"/>
    <dgm:cxn modelId="{113A4CD8-789E-4FA4-BD19-0E441CE15379}" type="presOf" srcId="{5310EE68-EF53-447C-94B7-8C68A9200E73}" destId="{CACBAAE3-D4B2-410D-9517-AA8B59D31036}" srcOrd="0" destOrd="0" presId="urn:microsoft.com/office/officeart/2005/8/layout/vList5"/>
    <dgm:cxn modelId="{80A4037D-9F5F-451F-B897-9D83D680609E}" srcId="{CBC710EA-0487-421C-9340-F24142F4CF45}" destId="{7EF686B5-1D80-4C03-A6E8-A2D03085EB0C}" srcOrd="1" destOrd="0" parTransId="{D9082A7B-8AF6-4E96-A5CC-0157F39B76F5}" sibTransId="{C04F7ADD-DDE9-4195-9211-51307FDC40E4}"/>
    <dgm:cxn modelId="{E3BD9DE2-7300-4CE5-B8CC-424DEFE5CDC4}" srcId="{F2BD11A9-102F-44B1-9150-3C732EC96031}" destId="{1E5483DA-9117-43D3-AA5A-CB7FA2E03307}" srcOrd="1" destOrd="0" parTransId="{6C2688F1-7BEB-4513-87F5-7A572D4BD54A}" sibTransId="{1930D910-1578-4275-AEF4-74D3FAC9B74D}"/>
    <dgm:cxn modelId="{59AD4B13-D2D9-47ED-98FD-C9F657F91244}" srcId="{CBC710EA-0487-421C-9340-F24142F4CF45}" destId="{5310EE68-EF53-447C-94B7-8C68A9200E73}" srcOrd="0" destOrd="0" parTransId="{F01783C8-E370-470D-A644-CE66F8A9CC02}" sibTransId="{6FBF4495-0606-4636-BB4F-65E2AC9CCFF7}"/>
    <dgm:cxn modelId="{715567E6-A396-4522-B661-4A58351F98C5}" type="presOf" srcId="{1E5483DA-9117-43D3-AA5A-CB7FA2E03307}" destId="{336FAB2E-2A90-439F-B913-4D5E0F89C803}" srcOrd="0" destOrd="1" presId="urn:microsoft.com/office/officeart/2005/8/layout/vList5"/>
    <dgm:cxn modelId="{FCE7ECBE-A600-498B-9A4E-A39323FB2564}" type="presOf" srcId="{CBC710EA-0487-421C-9340-F24142F4CF45}" destId="{3C4CD51D-178B-45E7-9F27-E17439325092}" srcOrd="0" destOrd="0" presId="urn:microsoft.com/office/officeart/2005/8/layout/vList5"/>
    <dgm:cxn modelId="{3DB6F793-06F2-4B4D-970C-1B6D1A653B1B}" type="presOf" srcId="{3E385139-E0F4-4613-A836-E5909A214000}" destId="{9515B346-745C-41A0-ABDA-107129C42B45}" srcOrd="0" destOrd="0" presId="urn:microsoft.com/office/officeart/2005/8/layout/vList5"/>
    <dgm:cxn modelId="{C1EA7727-B8B9-4DB9-B350-B3E019E2863E}" type="presOf" srcId="{EA462AEF-8FF1-4E0D-A71E-581EF47DD9AF}" destId="{E3660346-FDB6-49FD-A3A6-240F4EF4666B}" srcOrd="0" destOrd="1" presId="urn:microsoft.com/office/officeart/2005/8/layout/vList5"/>
    <dgm:cxn modelId="{B7549197-62D5-4F61-A7E5-3F9AF3FF6426}" type="presOf" srcId="{CBE3E6AD-80A8-4138-982A-E6259B2BB3D9}" destId="{9AE8092D-BCDC-47C6-A0EA-3A0EE36922EE}" srcOrd="0" destOrd="0" presId="urn:microsoft.com/office/officeart/2005/8/layout/vList5"/>
    <dgm:cxn modelId="{BFED2E00-99ED-40A5-8FC5-927136EBAF7B}" srcId="{CBE3E6AD-80A8-4138-982A-E6259B2BB3D9}" destId="{1DDDFC5C-ACBE-4950-ACFA-EAC8C70A3354}" srcOrd="0" destOrd="0" parTransId="{0BA468E6-E7A2-4279-A358-D5BD00AFC38A}" sibTransId="{94830330-DAC6-42BF-964F-35E3E2EF5F78}"/>
    <dgm:cxn modelId="{050DE75C-526C-404E-B015-A1A9CBC674A9}" type="presOf" srcId="{4A326C30-3A63-467E-8CCC-24DE72D5FCC6}" destId="{CACBAAE3-D4B2-410D-9517-AA8B59D31036}" srcOrd="0" destOrd="2" presId="urn:microsoft.com/office/officeart/2005/8/layout/vList5"/>
    <dgm:cxn modelId="{E48AEA3E-6C6D-4DCA-86C4-0BCBDE39746B}" srcId="{3E385139-E0F4-4613-A836-E5909A214000}" destId="{CBE3E6AD-80A8-4138-982A-E6259B2BB3D9}" srcOrd="0" destOrd="0" parTransId="{8C568FFA-349B-48A4-8B88-DA72E99127DB}" sibTransId="{735F4CC4-CF78-4171-AF03-CE4743352081}"/>
    <dgm:cxn modelId="{3EF0D834-3021-43AF-9441-BA61BE70F1D8}" type="presOf" srcId="{CA9BB2F3-9703-49A8-8383-559B8DE455E1}" destId="{336FAB2E-2A90-439F-B913-4D5E0F89C803}" srcOrd="0" destOrd="2" presId="urn:microsoft.com/office/officeart/2005/8/layout/vList5"/>
    <dgm:cxn modelId="{E371509C-5AC1-4DD8-A6A1-E2AFDC16E392}" type="presOf" srcId="{BD98AA6B-F3EA-416E-BD05-A814D6BDD809}" destId="{C4313162-B22D-4D52-97AB-343DD0F14681}" srcOrd="0" destOrd="1" presId="urn:microsoft.com/office/officeart/2005/8/layout/vList5"/>
    <dgm:cxn modelId="{E0D45AD5-E18A-4009-B72D-B0527F685EE3}" type="presOf" srcId="{B7AF4C62-D9CB-4674-A1FF-34A35B7FFB9A}" destId="{336FAB2E-2A90-439F-B913-4D5E0F89C803}" srcOrd="0" destOrd="0" presId="urn:microsoft.com/office/officeart/2005/8/layout/vList5"/>
    <dgm:cxn modelId="{9B2E35E8-1070-49F3-953D-8F1847A09BDD}" type="presOf" srcId="{1DDDFC5C-ACBE-4950-ACFA-EAC8C70A3354}" destId="{E3660346-FDB6-49FD-A3A6-240F4EF4666B}" srcOrd="0" destOrd="0" presId="urn:microsoft.com/office/officeart/2005/8/layout/vList5"/>
    <dgm:cxn modelId="{69222366-C5A3-437B-95C7-5A2D6B655F31}" srcId="{CBC710EA-0487-421C-9340-F24142F4CF45}" destId="{4A326C30-3A63-467E-8CCC-24DE72D5FCC6}" srcOrd="2" destOrd="0" parTransId="{187DB0EC-801E-4313-BC37-3FF659A0AB40}" sibTransId="{716302BF-C958-4A84-858D-BDF922574C40}"/>
    <dgm:cxn modelId="{07563867-7416-45E4-BA7B-C46070902395}" type="presOf" srcId="{7AB3DA87-6AAD-44CE-9388-38253D42CE85}" destId="{E3660346-FDB6-49FD-A3A6-240F4EF4666B}" srcOrd="0" destOrd="2" presId="urn:microsoft.com/office/officeart/2005/8/layout/vList5"/>
    <dgm:cxn modelId="{94BF02C8-D660-4642-8292-A8494A83DA30}" srcId="{3E385139-E0F4-4613-A836-E5909A214000}" destId="{53ED98E3-9FEB-4D9F-AC47-4384FA9651DA}" srcOrd="2" destOrd="0" parTransId="{4B68C36C-7246-4462-B3AE-705515A2AE0B}" sibTransId="{B96DC385-F646-49C1-87A0-C6057A1E97E8}"/>
    <dgm:cxn modelId="{3F6C256D-6BB0-4C3D-89D7-F3078EC80AB5}" srcId="{F2BD11A9-102F-44B1-9150-3C732EC96031}" destId="{B7AF4C62-D9CB-4674-A1FF-34A35B7FFB9A}" srcOrd="0" destOrd="0" parTransId="{D25CF791-3F66-44D4-80B5-B8B086161EE5}" sibTransId="{C03ABAC1-7E74-4BEA-B96B-97BE85631CA9}"/>
    <dgm:cxn modelId="{7B04E3CB-F2CC-4024-A820-D8506B201A1D}" type="presOf" srcId="{6EC275FC-20FE-4109-812C-4187D137B236}" destId="{C4313162-B22D-4D52-97AB-343DD0F14681}" srcOrd="0" destOrd="0" presId="urn:microsoft.com/office/officeart/2005/8/layout/vList5"/>
    <dgm:cxn modelId="{27DB52A6-259A-4129-A026-0DA025E5D72A}" srcId="{F2BD11A9-102F-44B1-9150-3C732EC96031}" destId="{CA9BB2F3-9703-49A8-8383-559B8DE455E1}" srcOrd="2" destOrd="0" parTransId="{C1C442FE-D85A-4AD2-8BAC-70293B28C9E2}" sibTransId="{EDB922B8-B4CF-4CA1-B6A2-645B0D6ADD50}"/>
    <dgm:cxn modelId="{E4C3BC8E-03C5-4831-8F70-7FBA5C40916D}" srcId="{3E385139-E0F4-4613-A836-E5909A214000}" destId="{CBC710EA-0487-421C-9340-F24142F4CF45}" srcOrd="1" destOrd="0" parTransId="{C24A1C5F-E161-4B43-83FC-3BEB3FC50635}" sibTransId="{E95DD794-401F-4BD0-A1D4-16017874CDD9}"/>
    <dgm:cxn modelId="{44AE24A2-D9F7-4BF7-BF2D-95254B21C0C1}" srcId="{CBE3E6AD-80A8-4138-982A-E6259B2BB3D9}" destId="{EA462AEF-8FF1-4E0D-A71E-581EF47DD9AF}" srcOrd="1" destOrd="0" parTransId="{E0E79410-880A-40CE-94C1-313D0977E8BF}" sibTransId="{998B068B-822B-416D-989E-D4196512FA7A}"/>
    <dgm:cxn modelId="{26268D4D-E8D7-4E1A-B1CC-4CF6F3914B4D}" type="presOf" srcId="{53ED98E3-9FEB-4D9F-AC47-4384FA9651DA}" destId="{1A6F1E7C-BA88-487D-8D8E-AE39E5FA18C5}" srcOrd="0" destOrd="0" presId="urn:microsoft.com/office/officeart/2005/8/layout/vList5"/>
    <dgm:cxn modelId="{14035F90-8BE6-4C07-A0A1-43B8EDDEF46B}" type="presOf" srcId="{F2BD11A9-102F-44B1-9150-3C732EC96031}" destId="{22667B8C-1AC0-4BCA-8AA4-191D21997FEE}" srcOrd="0" destOrd="0" presId="urn:microsoft.com/office/officeart/2005/8/layout/vList5"/>
    <dgm:cxn modelId="{C4F5425D-BE52-4E52-A0BD-CB36E8D67187}" srcId="{53ED98E3-9FEB-4D9F-AC47-4384FA9651DA}" destId="{6EC275FC-20FE-4109-812C-4187D137B236}" srcOrd="0" destOrd="0" parTransId="{EEF7CDEC-019A-4BCE-AB60-42CFFE374870}" sibTransId="{DD6791F1-2D1E-481C-A173-F1228EE31450}"/>
    <dgm:cxn modelId="{00595E31-051D-4A93-976B-3B505F5E07B4}" type="presOf" srcId="{A6189A6A-609C-45B3-B24E-344CCA6EC587}" destId="{C4313162-B22D-4D52-97AB-343DD0F14681}" srcOrd="0" destOrd="2" presId="urn:microsoft.com/office/officeart/2005/8/layout/vList5"/>
    <dgm:cxn modelId="{01BF7D64-223A-43A1-B62E-6F5FF4BD1D97}" srcId="{3E385139-E0F4-4613-A836-E5909A214000}" destId="{F2BD11A9-102F-44B1-9150-3C732EC96031}" srcOrd="3" destOrd="0" parTransId="{4F97A29A-812F-442B-97CD-7A4EFED48481}" sibTransId="{E8917AD1-4B99-4E12-8677-8DCA9FE84CD6}"/>
    <dgm:cxn modelId="{7033B387-ADC9-4C33-A03E-CF94724D8A93}" type="presOf" srcId="{7EF686B5-1D80-4C03-A6E8-A2D03085EB0C}" destId="{CACBAAE3-D4B2-410D-9517-AA8B59D31036}" srcOrd="0" destOrd="1" presId="urn:microsoft.com/office/officeart/2005/8/layout/vList5"/>
    <dgm:cxn modelId="{F0C06F23-14C3-4B10-8CD2-E1808F4F302B}" srcId="{53ED98E3-9FEB-4D9F-AC47-4384FA9651DA}" destId="{A6189A6A-609C-45B3-B24E-344CCA6EC587}" srcOrd="2" destOrd="0" parTransId="{D81DBB78-DBA6-44D5-A78A-0AB478D97A97}" sibTransId="{6AB2A2B6-0F9F-417D-9576-DA39C0B430DC}"/>
    <dgm:cxn modelId="{B9B3AB36-6D00-4444-AE95-A9B91BEBB02C}" srcId="{53ED98E3-9FEB-4D9F-AC47-4384FA9651DA}" destId="{BD98AA6B-F3EA-416E-BD05-A814D6BDD809}" srcOrd="1" destOrd="0" parTransId="{AB751038-DAA4-4DF1-9018-E158B73D4707}" sibTransId="{C9EC5849-19AA-4D1B-B210-419399127CE9}"/>
    <dgm:cxn modelId="{2C7D73A2-DAEF-4AB9-B5ED-113C932EF7C5}" type="presParOf" srcId="{9515B346-745C-41A0-ABDA-107129C42B45}" destId="{E5CDA93F-D2C9-4D1F-BC29-E992C368E2C2}" srcOrd="0" destOrd="0" presId="urn:microsoft.com/office/officeart/2005/8/layout/vList5"/>
    <dgm:cxn modelId="{7EEFD1A1-84E7-46AF-AF50-D2E13D1266BC}" type="presParOf" srcId="{E5CDA93F-D2C9-4D1F-BC29-E992C368E2C2}" destId="{9AE8092D-BCDC-47C6-A0EA-3A0EE36922EE}" srcOrd="0" destOrd="0" presId="urn:microsoft.com/office/officeart/2005/8/layout/vList5"/>
    <dgm:cxn modelId="{9ECD5CDE-D286-4E3B-AB91-BB7D8171BF6E}" type="presParOf" srcId="{E5CDA93F-D2C9-4D1F-BC29-E992C368E2C2}" destId="{E3660346-FDB6-49FD-A3A6-240F4EF4666B}" srcOrd="1" destOrd="0" presId="urn:microsoft.com/office/officeart/2005/8/layout/vList5"/>
    <dgm:cxn modelId="{A6CAC008-3C3C-4D68-B5C9-783C60A1A372}" type="presParOf" srcId="{9515B346-745C-41A0-ABDA-107129C42B45}" destId="{07A33511-F612-42D8-8EBC-61F2B72951D7}" srcOrd="1" destOrd="0" presId="urn:microsoft.com/office/officeart/2005/8/layout/vList5"/>
    <dgm:cxn modelId="{D5B7906D-B01F-402E-9C54-93C41A49B271}" type="presParOf" srcId="{9515B346-745C-41A0-ABDA-107129C42B45}" destId="{1894588A-C1E9-4B6B-A298-FA8FF2F465BE}" srcOrd="2" destOrd="0" presId="urn:microsoft.com/office/officeart/2005/8/layout/vList5"/>
    <dgm:cxn modelId="{EF1A0EA4-C45D-432B-8DCB-CD9DC6AED563}" type="presParOf" srcId="{1894588A-C1E9-4B6B-A298-FA8FF2F465BE}" destId="{3C4CD51D-178B-45E7-9F27-E17439325092}" srcOrd="0" destOrd="0" presId="urn:microsoft.com/office/officeart/2005/8/layout/vList5"/>
    <dgm:cxn modelId="{B0C54A83-185D-407D-BA3F-212CA7D220EA}" type="presParOf" srcId="{1894588A-C1E9-4B6B-A298-FA8FF2F465BE}" destId="{CACBAAE3-D4B2-410D-9517-AA8B59D31036}" srcOrd="1" destOrd="0" presId="urn:microsoft.com/office/officeart/2005/8/layout/vList5"/>
    <dgm:cxn modelId="{4B175DC7-4738-4F68-8B5E-CD9AC5964E77}" type="presParOf" srcId="{9515B346-745C-41A0-ABDA-107129C42B45}" destId="{55A038BA-B45C-4F0C-BC23-11EF8E7B2B3A}" srcOrd="3" destOrd="0" presId="urn:microsoft.com/office/officeart/2005/8/layout/vList5"/>
    <dgm:cxn modelId="{2507D11B-177C-4E8C-93A5-265BFA8D198A}" type="presParOf" srcId="{9515B346-745C-41A0-ABDA-107129C42B45}" destId="{8F3A1691-EB85-4D84-96C7-FE16B7B1DDA8}" srcOrd="4" destOrd="0" presId="urn:microsoft.com/office/officeart/2005/8/layout/vList5"/>
    <dgm:cxn modelId="{B5CFF463-94CC-4316-B254-5DB4060B1C82}" type="presParOf" srcId="{8F3A1691-EB85-4D84-96C7-FE16B7B1DDA8}" destId="{1A6F1E7C-BA88-487D-8D8E-AE39E5FA18C5}" srcOrd="0" destOrd="0" presId="urn:microsoft.com/office/officeart/2005/8/layout/vList5"/>
    <dgm:cxn modelId="{D405DF4E-A021-401B-B83D-6615DB69EB4E}" type="presParOf" srcId="{8F3A1691-EB85-4D84-96C7-FE16B7B1DDA8}" destId="{C4313162-B22D-4D52-97AB-343DD0F14681}" srcOrd="1" destOrd="0" presId="urn:microsoft.com/office/officeart/2005/8/layout/vList5"/>
    <dgm:cxn modelId="{DD010D5E-2626-46BB-8CD6-292A38AAD687}" type="presParOf" srcId="{9515B346-745C-41A0-ABDA-107129C42B45}" destId="{D6AF1405-039A-49D8-8E43-C61C76E9486B}" srcOrd="5" destOrd="0" presId="urn:microsoft.com/office/officeart/2005/8/layout/vList5"/>
    <dgm:cxn modelId="{EC1BC7D2-5589-4E6C-8FF7-2943511BD6E9}" type="presParOf" srcId="{9515B346-745C-41A0-ABDA-107129C42B45}" destId="{58D41971-3DB8-46D4-AB5A-D400D81D637C}" srcOrd="6" destOrd="0" presId="urn:microsoft.com/office/officeart/2005/8/layout/vList5"/>
    <dgm:cxn modelId="{5538B485-1F2D-4E02-8840-5218312DDAB6}" type="presParOf" srcId="{58D41971-3DB8-46D4-AB5A-D400D81D637C}" destId="{22667B8C-1AC0-4BCA-8AA4-191D21997FEE}" srcOrd="0" destOrd="0" presId="urn:microsoft.com/office/officeart/2005/8/layout/vList5"/>
    <dgm:cxn modelId="{EE1F6A2D-EDE9-4DE5-9CDE-5D1DEF192920}" type="presParOf" srcId="{58D41971-3DB8-46D4-AB5A-D400D81D637C}" destId="{336FAB2E-2A90-439F-B913-4D5E0F89C8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21605-E902-4CE4-A568-FA800197EDA6}" type="doc">
      <dgm:prSet loTypeId="urn:microsoft.com/office/officeart/2005/8/layout/process3" loCatId="process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437FDF07-3923-4EF5-A8FF-CBC22908E750}">
      <dgm:prSet phldrT="[Testo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it-IT" b="1" dirty="0" smtClean="0"/>
            <a:t>BPCO</a:t>
          </a:r>
          <a:endParaRPr lang="it-IT" b="1" dirty="0"/>
        </a:p>
      </dgm:t>
    </dgm:pt>
    <dgm:pt modelId="{3D2005AE-D982-4C68-BACA-62685B359F7D}" type="parTrans" cxnId="{1ECC7C0D-4457-4130-B413-C75320F67989}">
      <dgm:prSet/>
      <dgm:spPr/>
      <dgm:t>
        <a:bodyPr/>
        <a:lstStyle/>
        <a:p>
          <a:endParaRPr lang="it-IT"/>
        </a:p>
      </dgm:t>
    </dgm:pt>
    <dgm:pt modelId="{B62B0569-8FF5-4C21-9957-2F2C9FF77144}" type="sibTrans" cxnId="{1ECC7C0D-4457-4130-B413-C75320F67989}">
      <dgm:prSet/>
      <dgm:spPr/>
      <dgm:t>
        <a:bodyPr/>
        <a:lstStyle/>
        <a:p>
          <a:endParaRPr lang="it-IT"/>
        </a:p>
      </dgm:t>
    </dgm:pt>
    <dgm:pt modelId="{D0358051-291C-446F-899F-F7378D508249}">
      <dgm:prSet phldrT="[Testo]" custT="1"/>
      <dgm:spPr/>
      <dgm:t>
        <a:bodyPr/>
        <a:lstStyle/>
        <a:p>
          <a:r>
            <a:rPr lang="it-IT" sz="1600" b="1" dirty="0" smtClean="0"/>
            <a:t>Riduzione risorse economiche</a:t>
          </a:r>
          <a:endParaRPr lang="it-IT" sz="1600" b="1" dirty="0"/>
        </a:p>
      </dgm:t>
    </dgm:pt>
    <dgm:pt modelId="{5D19F9D5-AB2F-4C2D-BDFA-97CA67F650B7}" type="parTrans" cxnId="{418A7607-D59F-477F-B67B-30A6C98567D9}">
      <dgm:prSet/>
      <dgm:spPr/>
      <dgm:t>
        <a:bodyPr/>
        <a:lstStyle/>
        <a:p>
          <a:endParaRPr lang="it-IT"/>
        </a:p>
      </dgm:t>
    </dgm:pt>
    <dgm:pt modelId="{C77BFB42-3739-4F6C-A211-050FF5F3F434}" type="sibTrans" cxnId="{418A7607-D59F-477F-B67B-30A6C98567D9}">
      <dgm:prSet/>
      <dgm:spPr/>
      <dgm:t>
        <a:bodyPr/>
        <a:lstStyle/>
        <a:p>
          <a:endParaRPr lang="it-IT"/>
        </a:p>
      </dgm:t>
    </dgm:pt>
    <dgm:pt modelId="{A1156FC4-2F41-4040-8945-F9A3D5CB314D}">
      <dgm:prSet phldrT="[Testo]"/>
      <dgm:spPr>
        <a:solidFill>
          <a:srgbClr val="698335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it-IT" b="1" dirty="0" smtClean="0"/>
            <a:t>BPCO</a:t>
          </a:r>
          <a:endParaRPr lang="it-IT" b="1" dirty="0"/>
        </a:p>
      </dgm:t>
    </dgm:pt>
    <dgm:pt modelId="{EE5DA983-8F06-40C8-884E-218E71338CB3}" type="parTrans" cxnId="{7CC7B315-5338-4A4E-B186-16A3412E1BEC}">
      <dgm:prSet/>
      <dgm:spPr/>
      <dgm:t>
        <a:bodyPr/>
        <a:lstStyle/>
        <a:p>
          <a:endParaRPr lang="it-IT"/>
        </a:p>
      </dgm:t>
    </dgm:pt>
    <dgm:pt modelId="{3BA9BE83-3352-48C3-9B7C-121004FA5E89}" type="sibTrans" cxnId="{7CC7B315-5338-4A4E-B186-16A3412E1BEC}">
      <dgm:prSet/>
      <dgm:spPr>
        <a:solidFill>
          <a:srgbClr val="698335"/>
        </a:solidFill>
      </dgm:spPr>
      <dgm:t>
        <a:bodyPr/>
        <a:lstStyle/>
        <a:p>
          <a:endParaRPr lang="it-IT"/>
        </a:p>
      </dgm:t>
    </dgm:pt>
    <dgm:pt modelId="{60644F73-E181-4882-96EF-73A950C0450C}">
      <dgm:prSet phldrT="[Testo]" custT="1"/>
      <dgm:spPr/>
      <dgm:t>
        <a:bodyPr/>
        <a:lstStyle/>
        <a:p>
          <a:r>
            <a:rPr lang="it-IT" sz="1600" b="1" dirty="0" smtClean="0"/>
            <a:t>Invecchiamento della popolazione</a:t>
          </a:r>
          <a:endParaRPr lang="it-IT" sz="1600" b="1" dirty="0"/>
        </a:p>
      </dgm:t>
    </dgm:pt>
    <dgm:pt modelId="{0AC93DF3-A470-49C0-970E-DD034F05D0D9}" type="parTrans" cxnId="{031D351B-B655-43A1-890A-C7451612226E}">
      <dgm:prSet/>
      <dgm:spPr/>
      <dgm:t>
        <a:bodyPr/>
        <a:lstStyle/>
        <a:p>
          <a:endParaRPr lang="it-IT"/>
        </a:p>
      </dgm:t>
    </dgm:pt>
    <dgm:pt modelId="{D9C6146F-B7DD-41EF-8742-F56A4124A315}" type="sibTrans" cxnId="{031D351B-B655-43A1-890A-C7451612226E}">
      <dgm:prSet/>
      <dgm:spPr/>
      <dgm:t>
        <a:bodyPr/>
        <a:lstStyle/>
        <a:p>
          <a:endParaRPr lang="it-IT"/>
        </a:p>
      </dgm:t>
    </dgm:pt>
    <dgm:pt modelId="{82C17E62-438D-4D5F-9A1F-917F174201FA}">
      <dgm:prSet phldrT="[Testo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it-IT" b="1" dirty="0" smtClean="0"/>
            <a:t>BPCO</a:t>
          </a:r>
          <a:endParaRPr lang="it-IT" b="1" dirty="0"/>
        </a:p>
      </dgm:t>
    </dgm:pt>
    <dgm:pt modelId="{93EE4A27-C3CB-4084-85E2-6E4C35EBCBC5}" type="parTrans" cxnId="{78ABFE2C-C385-4658-A9F0-D9DDB33AA972}">
      <dgm:prSet/>
      <dgm:spPr/>
      <dgm:t>
        <a:bodyPr/>
        <a:lstStyle/>
        <a:p>
          <a:endParaRPr lang="it-IT"/>
        </a:p>
      </dgm:t>
    </dgm:pt>
    <dgm:pt modelId="{FBF3F034-17EE-4BB4-8887-92E473D952C7}" type="sibTrans" cxnId="{78ABFE2C-C385-4658-A9F0-D9DDB33AA972}">
      <dgm:prSet/>
      <dgm:spPr/>
      <dgm:t>
        <a:bodyPr/>
        <a:lstStyle/>
        <a:p>
          <a:endParaRPr lang="it-IT"/>
        </a:p>
      </dgm:t>
    </dgm:pt>
    <dgm:pt modelId="{929AFD13-B22B-4EF4-9A56-FFF20D3DEEA7}">
      <dgm:prSet phldrT="[Testo]" custT="1"/>
      <dgm:spPr/>
      <dgm:t>
        <a:bodyPr/>
        <a:lstStyle/>
        <a:p>
          <a:r>
            <a:rPr lang="it-IT" sz="1600" b="1" dirty="0" smtClean="0"/>
            <a:t>Complessità           e comorbilità</a:t>
          </a:r>
          <a:endParaRPr lang="it-IT" sz="1600" b="1" dirty="0"/>
        </a:p>
      </dgm:t>
    </dgm:pt>
    <dgm:pt modelId="{57EE3AF4-77AB-4B27-8B69-351B67036E3D}" type="parTrans" cxnId="{02F64F42-AAC7-439B-B392-FE5A73E46554}">
      <dgm:prSet/>
      <dgm:spPr/>
      <dgm:t>
        <a:bodyPr/>
        <a:lstStyle/>
        <a:p>
          <a:endParaRPr lang="it-IT"/>
        </a:p>
      </dgm:t>
    </dgm:pt>
    <dgm:pt modelId="{504E78E8-10E1-4375-B9B3-DF621762AF78}" type="sibTrans" cxnId="{02F64F42-AAC7-439B-B392-FE5A73E46554}">
      <dgm:prSet/>
      <dgm:spPr/>
      <dgm:t>
        <a:bodyPr/>
        <a:lstStyle/>
        <a:p>
          <a:endParaRPr lang="it-IT"/>
        </a:p>
      </dgm:t>
    </dgm:pt>
    <dgm:pt modelId="{E1029ADB-4926-433D-8571-1B9695D57263}" type="pres">
      <dgm:prSet presAssocID="{A2321605-E902-4CE4-A568-FA800197ED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12E3837-F82E-48DE-8C6D-6BF257EFE812}" type="pres">
      <dgm:prSet presAssocID="{437FDF07-3923-4EF5-A8FF-CBC22908E750}" presName="composite" presStyleCnt="0"/>
      <dgm:spPr/>
    </dgm:pt>
    <dgm:pt modelId="{B12097BF-43F2-4E1A-9D79-5C32EF8E3E96}" type="pres">
      <dgm:prSet presAssocID="{437FDF07-3923-4EF5-A8FF-CBC22908E75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77989E-18F0-4F02-988E-130C2F46F2D3}" type="pres">
      <dgm:prSet presAssocID="{437FDF07-3923-4EF5-A8FF-CBC22908E750}" presName="parSh" presStyleLbl="node1" presStyleIdx="0" presStyleCnt="3"/>
      <dgm:spPr/>
      <dgm:t>
        <a:bodyPr/>
        <a:lstStyle/>
        <a:p>
          <a:endParaRPr lang="it-IT"/>
        </a:p>
      </dgm:t>
    </dgm:pt>
    <dgm:pt modelId="{B894B660-7963-4426-80A4-9E07F9222244}" type="pres">
      <dgm:prSet presAssocID="{437FDF07-3923-4EF5-A8FF-CBC22908E750}" presName="desTx" presStyleLbl="fgAcc1" presStyleIdx="0" presStyleCnt="3" custScaleY="58768" custLinFactNeighborX="-46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89665B-5DE7-432F-8208-9C8B1DC05651}" type="pres">
      <dgm:prSet presAssocID="{B62B0569-8FF5-4C21-9957-2F2C9FF77144}" presName="sibTrans" presStyleLbl="sibTrans2D1" presStyleIdx="0" presStyleCnt="2"/>
      <dgm:spPr/>
      <dgm:t>
        <a:bodyPr/>
        <a:lstStyle/>
        <a:p>
          <a:endParaRPr lang="it-IT"/>
        </a:p>
      </dgm:t>
    </dgm:pt>
    <dgm:pt modelId="{0EBF3FDB-CF8D-4423-ADDB-20A51C02C7AA}" type="pres">
      <dgm:prSet presAssocID="{B62B0569-8FF5-4C21-9957-2F2C9FF77144}" presName="connTx" presStyleLbl="sibTrans2D1" presStyleIdx="0" presStyleCnt="2"/>
      <dgm:spPr/>
      <dgm:t>
        <a:bodyPr/>
        <a:lstStyle/>
        <a:p>
          <a:endParaRPr lang="it-IT"/>
        </a:p>
      </dgm:t>
    </dgm:pt>
    <dgm:pt modelId="{8E61CC4A-21CD-46F4-B5D0-D691CC332D72}" type="pres">
      <dgm:prSet presAssocID="{A1156FC4-2F41-4040-8945-F9A3D5CB314D}" presName="composite" presStyleCnt="0"/>
      <dgm:spPr/>
    </dgm:pt>
    <dgm:pt modelId="{A2EC08F4-76C6-4602-A51E-CEA095240221}" type="pres">
      <dgm:prSet presAssocID="{A1156FC4-2F41-4040-8945-F9A3D5CB314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DB0DE7-8435-4198-A161-AAAFC47F75D2}" type="pres">
      <dgm:prSet presAssocID="{A1156FC4-2F41-4040-8945-F9A3D5CB314D}" presName="parSh" presStyleLbl="node1" presStyleIdx="1" presStyleCnt="3"/>
      <dgm:spPr/>
      <dgm:t>
        <a:bodyPr/>
        <a:lstStyle/>
        <a:p>
          <a:endParaRPr lang="it-IT"/>
        </a:p>
      </dgm:t>
    </dgm:pt>
    <dgm:pt modelId="{4896FA19-D912-4338-A840-9D42E0A6C15B}" type="pres">
      <dgm:prSet presAssocID="{A1156FC4-2F41-4040-8945-F9A3D5CB314D}" presName="desTx" presStyleLbl="fgAcc1" presStyleIdx="1" presStyleCnt="3" custScaleY="59636" custLinFactNeighborX="-46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018928-2CF8-4B44-A02D-F21A5AA165BE}" type="pres">
      <dgm:prSet presAssocID="{3BA9BE83-3352-48C3-9B7C-121004FA5E89}" presName="sibTrans" presStyleLbl="sibTrans2D1" presStyleIdx="1" presStyleCnt="2"/>
      <dgm:spPr/>
      <dgm:t>
        <a:bodyPr/>
        <a:lstStyle/>
        <a:p>
          <a:endParaRPr lang="it-IT"/>
        </a:p>
      </dgm:t>
    </dgm:pt>
    <dgm:pt modelId="{A59CF996-1E50-4D3F-A1C0-FBEDE76B54D4}" type="pres">
      <dgm:prSet presAssocID="{3BA9BE83-3352-48C3-9B7C-121004FA5E89}" presName="connTx" presStyleLbl="sibTrans2D1" presStyleIdx="1" presStyleCnt="2"/>
      <dgm:spPr/>
      <dgm:t>
        <a:bodyPr/>
        <a:lstStyle/>
        <a:p>
          <a:endParaRPr lang="it-IT"/>
        </a:p>
      </dgm:t>
    </dgm:pt>
    <dgm:pt modelId="{89FF5D85-9B43-4C01-B08A-A7E0FAE38903}" type="pres">
      <dgm:prSet presAssocID="{82C17E62-438D-4D5F-9A1F-917F174201FA}" presName="composite" presStyleCnt="0"/>
      <dgm:spPr/>
    </dgm:pt>
    <dgm:pt modelId="{D4B300F3-92D4-44D3-B07E-39B70B6EB67E}" type="pres">
      <dgm:prSet presAssocID="{82C17E62-438D-4D5F-9A1F-917F174201F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8ED535-6C31-4928-9499-E1C330C04DF1}" type="pres">
      <dgm:prSet presAssocID="{82C17E62-438D-4D5F-9A1F-917F174201FA}" presName="parSh" presStyleLbl="node1" presStyleIdx="2" presStyleCnt="3"/>
      <dgm:spPr/>
      <dgm:t>
        <a:bodyPr/>
        <a:lstStyle/>
        <a:p>
          <a:endParaRPr lang="it-IT"/>
        </a:p>
      </dgm:t>
    </dgm:pt>
    <dgm:pt modelId="{29A92A28-4413-47B0-B3AE-76274BB3DEA5}" type="pres">
      <dgm:prSet presAssocID="{82C17E62-438D-4D5F-9A1F-917F174201FA}" presName="desTx" presStyleLbl="fgAcc1" presStyleIdx="2" presStyleCnt="3" custScaleY="593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87975AE-5706-478B-81A5-29A7144CFF7B}" type="presOf" srcId="{A1156FC4-2F41-4040-8945-F9A3D5CB314D}" destId="{A2EC08F4-76C6-4602-A51E-CEA095240221}" srcOrd="0" destOrd="0" presId="urn:microsoft.com/office/officeart/2005/8/layout/process3"/>
    <dgm:cxn modelId="{02F64F42-AAC7-439B-B392-FE5A73E46554}" srcId="{82C17E62-438D-4D5F-9A1F-917F174201FA}" destId="{929AFD13-B22B-4EF4-9A56-FFF20D3DEEA7}" srcOrd="0" destOrd="0" parTransId="{57EE3AF4-77AB-4B27-8B69-351B67036E3D}" sibTransId="{504E78E8-10E1-4375-B9B3-DF621762AF78}"/>
    <dgm:cxn modelId="{1ECC7C0D-4457-4130-B413-C75320F67989}" srcId="{A2321605-E902-4CE4-A568-FA800197EDA6}" destId="{437FDF07-3923-4EF5-A8FF-CBC22908E750}" srcOrd="0" destOrd="0" parTransId="{3D2005AE-D982-4C68-BACA-62685B359F7D}" sibTransId="{B62B0569-8FF5-4C21-9957-2F2C9FF77144}"/>
    <dgm:cxn modelId="{00BCE215-925A-4AA3-ACFD-F7864393BBD8}" type="presOf" srcId="{B62B0569-8FF5-4C21-9957-2F2C9FF77144}" destId="{0EBF3FDB-CF8D-4423-ADDB-20A51C02C7AA}" srcOrd="1" destOrd="0" presId="urn:microsoft.com/office/officeart/2005/8/layout/process3"/>
    <dgm:cxn modelId="{78ABFE2C-C385-4658-A9F0-D9DDB33AA972}" srcId="{A2321605-E902-4CE4-A568-FA800197EDA6}" destId="{82C17E62-438D-4D5F-9A1F-917F174201FA}" srcOrd="2" destOrd="0" parTransId="{93EE4A27-C3CB-4084-85E2-6E4C35EBCBC5}" sibTransId="{FBF3F034-17EE-4BB4-8887-92E473D952C7}"/>
    <dgm:cxn modelId="{C5041F46-CC6C-4958-9EA1-81892CF712FA}" type="presOf" srcId="{82C17E62-438D-4D5F-9A1F-917F174201FA}" destId="{D4B300F3-92D4-44D3-B07E-39B70B6EB67E}" srcOrd="0" destOrd="0" presId="urn:microsoft.com/office/officeart/2005/8/layout/process3"/>
    <dgm:cxn modelId="{938CA023-DFDF-44FD-A27C-28BF5BC0CB29}" type="presOf" srcId="{3BA9BE83-3352-48C3-9B7C-121004FA5E89}" destId="{47018928-2CF8-4B44-A02D-F21A5AA165BE}" srcOrd="0" destOrd="0" presId="urn:microsoft.com/office/officeart/2005/8/layout/process3"/>
    <dgm:cxn modelId="{7CC7B315-5338-4A4E-B186-16A3412E1BEC}" srcId="{A2321605-E902-4CE4-A568-FA800197EDA6}" destId="{A1156FC4-2F41-4040-8945-F9A3D5CB314D}" srcOrd="1" destOrd="0" parTransId="{EE5DA983-8F06-40C8-884E-218E71338CB3}" sibTransId="{3BA9BE83-3352-48C3-9B7C-121004FA5E89}"/>
    <dgm:cxn modelId="{C8BBCDF0-5FBB-45F3-84B7-F64EA0AB866A}" type="presOf" srcId="{929AFD13-B22B-4EF4-9A56-FFF20D3DEEA7}" destId="{29A92A28-4413-47B0-B3AE-76274BB3DEA5}" srcOrd="0" destOrd="0" presId="urn:microsoft.com/office/officeart/2005/8/layout/process3"/>
    <dgm:cxn modelId="{031D351B-B655-43A1-890A-C7451612226E}" srcId="{A1156FC4-2F41-4040-8945-F9A3D5CB314D}" destId="{60644F73-E181-4882-96EF-73A950C0450C}" srcOrd="0" destOrd="0" parTransId="{0AC93DF3-A470-49C0-970E-DD034F05D0D9}" sibTransId="{D9C6146F-B7DD-41EF-8742-F56A4124A315}"/>
    <dgm:cxn modelId="{DED664A5-0805-4F08-9DBF-522DAF832A8E}" type="presOf" srcId="{A1156FC4-2F41-4040-8945-F9A3D5CB314D}" destId="{8EDB0DE7-8435-4198-A161-AAAFC47F75D2}" srcOrd="1" destOrd="0" presId="urn:microsoft.com/office/officeart/2005/8/layout/process3"/>
    <dgm:cxn modelId="{8EEF365B-5324-46E2-AEDF-6F3C4F08CCA0}" type="presOf" srcId="{60644F73-E181-4882-96EF-73A950C0450C}" destId="{4896FA19-D912-4338-A840-9D42E0A6C15B}" srcOrd="0" destOrd="0" presId="urn:microsoft.com/office/officeart/2005/8/layout/process3"/>
    <dgm:cxn modelId="{A3B3A88C-7147-4B63-B560-D6E15FAD8507}" type="presOf" srcId="{D0358051-291C-446F-899F-F7378D508249}" destId="{B894B660-7963-4426-80A4-9E07F9222244}" srcOrd="0" destOrd="0" presId="urn:microsoft.com/office/officeart/2005/8/layout/process3"/>
    <dgm:cxn modelId="{82F5F5D2-B9DF-4FD2-B788-C4038B2BD9B7}" type="presOf" srcId="{B62B0569-8FF5-4C21-9957-2F2C9FF77144}" destId="{BA89665B-5DE7-432F-8208-9C8B1DC05651}" srcOrd="0" destOrd="0" presId="urn:microsoft.com/office/officeart/2005/8/layout/process3"/>
    <dgm:cxn modelId="{4C46EA61-225B-4079-915C-73B8471FC8EC}" type="presOf" srcId="{A2321605-E902-4CE4-A568-FA800197EDA6}" destId="{E1029ADB-4926-433D-8571-1B9695D57263}" srcOrd="0" destOrd="0" presId="urn:microsoft.com/office/officeart/2005/8/layout/process3"/>
    <dgm:cxn modelId="{C1F7360A-1281-4DC2-B2AE-2F8DC5151A85}" type="presOf" srcId="{82C17E62-438D-4D5F-9A1F-917F174201FA}" destId="{278ED535-6C31-4928-9499-E1C330C04DF1}" srcOrd="1" destOrd="0" presId="urn:microsoft.com/office/officeart/2005/8/layout/process3"/>
    <dgm:cxn modelId="{147B6182-8C00-4F41-BCEA-CE1E97644774}" type="presOf" srcId="{437FDF07-3923-4EF5-A8FF-CBC22908E750}" destId="{E977989E-18F0-4F02-988E-130C2F46F2D3}" srcOrd="1" destOrd="0" presId="urn:microsoft.com/office/officeart/2005/8/layout/process3"/>
    <dgm:cxn modelId="{418A7607-D59F-477F-B67B-30A6C98567D9}" srcId="{437FDF07-3923-4EF5-A8FF-CBC22908E750}" destId="{D0358051-291C-446F-899F-F7378D508249}" srcOrd="0" destOrd="0" parTransId="{5D19F9D5-AB2F-4C2D-BDFA-97CA67F650B7}" sibTransId="{C77BFB42-3739-4F6C-A211-050FF5F3F434}"/>
    <dgm:cxn modelId="{CD513037-8A64-4349-A392-F0882A45A216}" type="presOf" srcId="{437FDF07-3923-4EF5-A8FF-CBC22908E750}" destId="{B12097BF-43F2-4E1A-9D79-5C32EF8E3E96}" srcOrd="0" destOrd="0" presId="urn:microsoft.com/office/officeart/2005/8/layout/process3"/>
    <dgm:cxn modelId="{295AE291-D2A6-48B4-844C-B42D48F4D3E3}" type="presOf" srcId="{3BA9BE83-3352-48C3-9B7C-121004FA5E89}" destId="{A59CF996-1E50-4D3F-A1C0-FBEDE76B54D4}" srcOrd="1" destOrd="0" presId="urn:microsoft.com/office/officeart/2005/8/layout/process3"/>
    <dgm:cxn modelId="{B093A6C9-7BCB-4EF2-A3E2-A8D3A87F842C}" type="presParOf" srcId="{E1029ADB-4926-433D-8571-1B9695D57263}" destId="{612E3837-F82E-48DE-8C6D-6BF257EFE812}" srcOrd="0" destOrd="0" presId="urn:microsoft.com/office/officeart/2005/8/layout/process3"/>
    <dgm:cxn modelId="{DBB40B61-3E45-4FF8-A7E9-11603CF88D83}" type="presParOf" srcId="{612E3837-F82E-48DE-8C6D-6BF257EFE812}" destId="{B12097BF-43F2-4E1A-9D79-5C32EF8E3E96}" srcOrd="0" destOrd="0" presId="urn:microsoft.com/office/officeart/2005/8/layout/process3"/>
    <dgm:cxn modelId="{F7BB760E-F1AD-4E5F-89ED-B7F42CC8AE0A}" type="presParOf" srcId="{612E3837-F82E-48DE-8C6D-6BF257EFE812}" destId="{E977989E-18F0-4F02-988E-130C2F46F2D3}" srcOrd="1" destOrd="0" presId="urn:microsoft.com/office/officeart/2005/8/layout/process3"/>
    <dgm:cxn modelId="{75B219ED-CB14-4D81-9A29-BCF3EEC32C1E}" type="presParOf" srcId="{612E3837-F82E-48DE-8C6D-6BF257EFE812}" destId="{B894B660-7963-4426-80A4-9E07F9222244}" srcOrd="2" destOrd="0" presId="urn:microsoft.com/office/officeart/2005/8/layout/process3"/>
    <dgm:cxn modelId="{A5BF8D23-D856-4CA8-8184-CBD18E6AE142}" type="presParOf" srcId="{E1029ADB-4926-433D-8571-1B9695D57263}" destId="{BA89665B-5DE7-432F-8208-9C8B1DC05651}" srcOrd="1" destOrd="0" presId="urn:microsoft.com/office/officeart/2005/8/layout/process3"/>
    <dgm:cxn modelId="{114F806C-0D9E-444B-9208-80431F3DDD32}" type="presParOf" srcId="{BA89665B-5DE7-432F-8208-9C8B1DC05651}" destId="{0EBF3FDB-CF8D-4423-ADDB-20A51C02C7AA}" srcOrd="0" destOrd="0" presId="urn:microsoft.com/office/officeart/2005/8/layout/process3"/>
    <dgm:cxn modelId="{85787ACF-1E39-4ED7-BFF0-B559093D5E80}" type="presParOf" srcId="{E1029ADB-4926-433D-8571-1B9695D57263}" destId="{8E61CC4A-21CD-46F4-B5D0-D691CC332D72}" srcOrd="2" destOrd="0" presId="urn:microsoft.com/office/officeart/2005/8/layout/process3"/>
    <dgm:cxn modelId="{D7F0782F-8E37-4CF3-AADF-DAF6282F3FD2}" type="presParOf" srcId="{8E61CC4A-21CD-46F4-B5D0-D691CC332D72}" destId="{A2EC08F4-76C6-4602-A51E-CEA095240221}" srcOrd="0" destOrd="0" presId="urn:microsoft.com/office/officeart/2005/8/layout/process3"/>
    <dgm:cxn modelId="{8911881C-9394-43F3-BB64-3A3E3F4CE238}" type="presParOf" srcId="{8E61CC4A-21CD-46F4-B5D0-D691CC332D72}" destId="{8EDB0DE7-8435-4198-A161-AAAFC47F75D2}" srcOrd="1" destOrd="0" presId="urn:microsoft.com/office/officeart/2005/8/layout/process3"/>
    <dgm:cxn modelId="{20908554-5481-47A7-83A5-FE739BA4CD0C}" type="presParOf" srcId="{8E61CC4A-21CD-46F4-B5D0-D691CC332D72}" destId="{4896FA19-D912-4338-A840-9D42E0A6C15B}" srcOrd="2" destOrd="0" presId="urn:microsoft.com/office/officeart/2005/8/layout/process3"/>
    <dgm:cxn modelId="{0DEA1B0F-8FB5-45B1-B9A2-2DE2D9C0898A}" type="presParOf" srcId="{E1029ADB-4926-433D-8571-1B9695D57263}" destId="{47018928-2CF8-4B44-A02D-F21A5AA165BE}" srcOrd="3" destOrd="0" presId="urn:microsoft.com/office/officeart/2005/8/layout/process3"/>
    <dgm:cxn modelId="{503A660E-4011-4067-8B56-8DE5E6F24E3E}" type="presParOf" srcId="{47018928-2CF8-4B44-A02D-F21A5AA165BE}" destId="{A59CF996-1E50-4D3F-A1C0-FBEDE76B54D4}" srcOrd="0" destOrd="0" presId="urn:microsoft.com/office/officeart/2005/8/layout/process3"/>
    <dgm:cxn modelId="{9D57E0DE-D08B-4080-A1FF-F93EC3D57D9C}" type="presParOf" srcId="{E1029ADB-4926-433D-8571-1B9695D57263}" destId="{89FF5D85-9B43-4C01-B08A-A7E0FAE38903}" srcOrd="4" destOrd="0" presId="urn:microsoft.com/office/officeart/2005/8/layout/process3"/>
    <dgm:cxn modelId="{F53A6EFE-BFCE-475E-B7DE-BC8A8CB13E15}" type="presParOf" srcId="{89FF5D85-9B43-4C01-B08A-A7E0FAE38903}" destId="{D4B300F3-92D4-44D3-B07E-39B70B6EB67E}" srcOrd="0" destOrd="0" presId="urn:microsoft.com/office/officeart/2005/8/layout/process3"/>
    <dgm:cxn modelId="{A816FF24-B581-4421-B239-02E8759479DE}" type="presParOf" srcId="{89FF5D85-9B43-4C01-B08A-A7E0FAE38903}" destId="{278ED535-6C31-4928-9499-E1C330C04DF1}" srcOrd="1" destOrd="0" presId="urn:microsoft.com/office/officeart/2005/8/layout/process3"/>
    <dgm:cxn modelId="{827471A9-9E4D-41E3-B2C2-6A07503015AA}" type="presParOf" srcId="{89FF5D85-9B43-4C01-B08A-A7E0FAE38903}" destId="{29A92A28-4413-47B0-B3AE-76274BB3DEA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319A9-AAE0-4C63-9819-DF7C582B6BD4}">
      <dsp:nvSpPr>
        <dsp:cNvPr id="0" name=""/>
        <dsp:cNvSpPr/>
      </dsp:nvSpPr>
      <dsp:spPr>
        <a:xfrm>
          <a:off x="1887140" y="496"/>
          <a:ext cx="2321718" cy="11608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Non aderenza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al trattamento</a:t>
          </a:r>
          <a:endParaRPr lang="it-IT" sz="24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921140" y="34496"/>
        <a:ext cx="2253718" cy="1092859"/>
      </dsp:txXfrm>
    </dsp:sp>
    <dsp:sp modelId="{E51D9B6C-DEF1-4EBE-8B7D-A124260D9763}">
      <dsp:nvSpPr>
        <dsp:cNvPr id="0" name=""/>
        <dsp:cNvSpPr/>
      </dsp:nvSpPr>
      <dsp:spPr>
        <a:xfrm>
          <a:off x="2119312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68FACDA-9E6F-46E0-986A-322577E102D1}">
      <dsp:nvSpPr>
        <dsp:cNvPr id="0" name=""/>
        <dsp:cNvSpPr/>
      </dsp:nvSpPr>
      <dsp:spPr>
        <a:xfrm>
          <a:off x="2351484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Omessa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assunzione</a:t>
          </a:r>
          <a:endParaRPr lang="it-IT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85484" y="1485570"/>
        <a:ext cx="1789374" cy="1092859"/>
      </dsp:txXfrm>
    </dsp:sp>
    <dsp:sp modelId="{D2867AA2-D08F-46D6-A796-BE8E95FF62B6}">
      <dsp:nvSpPr>
        <dsp:cNvPr id="0" name=""/>
        <dsp:cNvSpPr/>
      </dsp:nvSpPr>
      <dsp:spPr>
        <a:xfrm>
          <a:off x="2119312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F887337-B237-49F6-8249-89BF4278CDFB}">
      <dsp:nvSpPr>
        <dsp:cNvPr id="0" name=""/>
        <dsp:cNvSpPr/>
      </dsp:nvSpPr>
      <dsp:spPr>
        <a:xfrm>
          <a:off x="2351484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Ritardo assunzione</a:t>
          </a:r>
          <a:endParaRPr lang="it-IT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85484" y="2936644"/>
        <a:ext cx="1789374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60346-FDB6-49FD-A3A6-240F4EF4666B}">
      <dsp:nvSpPr>
        <dsp:cNvPr id="0" name=""/>
        <dsp:cNvSpPr/>
      </dsp:nvSpPr>
      <dsp:spPr>
        <a:xfrm rot="5400000">
          <a:off x="5088425" y="-2007110"/>
          <a:ext cx="987606" cy="525386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Elevata motivazione 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Capacità di comunicare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Coerenza messaggi terapeutici 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55298" y="174228"/>
        <a:ext cx="5205651" cy="891184"/>
      </dsp:txXfrm>
    </dsp:sp>
    <dsp:sp modelId="{9AE8092D-BCDC-47C6-A0EA-3A0EE36922EE}">
      <dsp:nvSpPr>
        <dsp:cNvPr id="0" name=""/>
        <dsp:cNvSpPr/>
      </dsp:nvSpPr>
      <dsp:spPr>
        <a:xfrm>
          <a:off x="0" y="2566"/>
          <a:ext cx="2955297" cy="123450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Medico</a:t>
          </a:r>
          <a:r>
            <a:rPr lang="it-IT" sz="40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it-IT" sz="40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60264" y="62830"/>
        <a:ext cx="2834769" cy="1113980"/>
      </dsp:txXfrm>
    </dsp:sp>
    <dsp:sp modelId="{CACBAAE3-D4B2-410D-9517-AA8B59D31036}">
      <dsp:nvSpPr>
        <dsp:cNvPr id="0" name=""/>
        <dsp:cNvSpPr/>
      </dsp:nvSpPr>
      <dsp:spPr>
        <a:xfrm rot="5400000">
          <a:off x="5088425" y="-710876"/>
          <a:ext cx="987606" cy="525386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Farmacia di servizi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Educazione 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Personalizzazione confezioni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55298" y="1470462"/>
        <a:ext cx="5205651" cy="891184"/>
      </dsp:txXfrm>
    </dsp:sp>
    <dsp:sp modelId="{3C4CD51D-178B-45E7-9F27-E17439325092}">
      <dsp:nvSpPr>
        <dsp:cNvPr id="0" name=""/>
        <dsp:cNvSpPr/>
      </dsp:nvSpPr>
      <dsp:spPr>
        <a:xfrm>
          <a:off x="0" y="1298800"/>
          <a:ext cx="2955297" cy="123450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Farmacista</a:t>
          </a:r>
          <a:r>
            <a:rPr lang="it-IT" sz="40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it-IT" sz="40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60264" y="1359064"/>
        <a:ext cx="2834769" cy="1113980"/>
      </dsp:txXfrm>
    </dsp:sp>
    <dsp:sp modelId="{C4313162-B22D-4D52-97AB-343DD0F14681}">
      <dsp:nvSpPr>
        <dsp:cNvPr id="0" name=""/>
        <dsp:cNvSpPr/>
      </dsp:nvSpPr>
      <dsp:spPr>
        <a:xfrm rot="5400000">
          <a:off x="5088425" y="585357"/>
          <a:ext cx="987606" cy="525386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Monitoraggio prescrizioni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Informazione/educazione paziente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Controllo via telefono o altri reminder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55298" y="2766696"/>
        <a:ext cx="5205651" cy="891184"/>
      </dsp:txXfrm>
    </dsp:sp>
    <dsp:sp modelId="{1A6F1E7C-BA88-487D-8D8E-AE39E5FA18C5}">
      <dsp:nvSpPr>
        <dsp:cNvPr id="0" name=""/>
        <dsp:cNvSpPr/>
      </dsp:nvSpPr>
      <dsp:spPr>
        <a:xfrm>
          <a:off x="0" y="2595034"/>
          <a:ext cx="2955297" cy="123450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Infermiere</a:t>
          </a:r>
          <a:r>
            <a:rPr lang="it-IT" sz="41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it-IT" sz="41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60264" y="2655298"/>
        <a:ext cx="2834769" cy="1113980"/>
      </dsp:txXfrm>
    </dsp:sp>
    <dsp:sp modelId="{336FAB2E-2A90-439F-B913-4D5E0F89C803}">
      <dsp:nvSpPr>
        <dsp:cNvPr id="0" name=""/>
        <dsp:cNvSpPr/>
      </dsp:nvSpPr>
      <dsp:spPr>
        <a:xfrm rot="5400000">
          <a:off x="5088425" y="1881591"/>
          <a:ext cx="987606" cy="525386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Riduzione effetti collaterali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Monoterapie in associazioni fisse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Minor frequenza di assunzione e facilità d’uso</a:t>
          </a:r>
          <a:endParaRPr lang="it-IT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55298" y="4062930"/>
        <a:ext cx="5205651" cy="891184"/>
      </dsp:txXfrm>
    </dsp:sp>
    <dsp:sp modelId="{22667B8C-1AC0-4BCA-8AA4-191D21997FEE}">
      <dsp:nvSpPr>
        <dsp:cNvPr id="0" name=""/>
        <dsp:cNvSpPr/>
      </dsp:nvSpPr>
      <dsp:spPr>
        <a:xfrm>
          <a:off x="0" y="3888429"/>
          <a:ext cx="2955297" cy="123450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Industria</a:t>
          </a:r>
          <a:r>
            <a:rPr lang="it-IT" sz="48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it-IT" sz="4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60264" y="3948693"/>
        <a:ext cx="2834769" cy="1113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989E-18F0-4F02-988E-130C2F46F2D3}">
      <dsp:nvSpPr>
        <dsp:cNvPr id="0" name=""/>
        <dsp:cNvSpPr/>
      </dsp:nvSpPr>
      <dsp:spPr>
        <a:xfrm>
          <a:off x="4060" y="451811"/>
          <a:ext cx="1846292" cy="1252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BPCO</a:t>
          </a:r>
          <a:endParaRPr lang="it-IT" sz="2900" b="1" kern="1200" dirty="0"/>
        </a:p>
      </dsp:txBody>
      <dsp:txXfrm>
        <a:off x="4060" y="451811"/>
        <a:ext cx="1846292" cy="738517"/>
      </dsp:txXfrm>
    </dsp:sp>
    <dsp:sp modelId="{B894B660-7963-4426-80A4-9E07F9222244}">
      <dsp:nvSpPr>
        <dsp:cNvPr id="0" name=""/>
        <dsp:cNvSpPr/>
      </dsp:nvSpPr>
      <dsp:spPr>
        <a:xfrm>
          <a:off x="296825" y="1534698"/>
          <a:ext cx="1846292" cy="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Riduzione risorse economiche</a:t>
          </a:r>
          <a:endParaRPr lang="it-IT" sz="1600" b="1" kern="1200" dirty="0"/>
        </a:p>
      </dsp:txBody>
      <dsp:txXfrm>
        <a:off x="325577" y="1563450"/>
        <a:ext cx="1788788" cy="924156"/>
      </dsp:txXfrm>
    </dsp:sp>
    <dsp:sp modelId="{BA89665B-5DE7-432F-8208-9C8B1DC05651}">
      <dsp:nvSpPr>
        <dsp:cNvPr id="0" name=""/>
        <dsp:cNvSpPr/>
      </dsp:nvSpPr>
      <dsp:spPr>
        <a:xfrm rot="21595799">
          <a:off x="2130244" y="589400"/>
          <a:ext cx="593369" cy="45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>
        <a:off x="2130244" y="681419"/>
        <a:ext cx="455467" cy="275803"/>
      </dsp:txXfrm>
    </dsp:sp>
    <dsp:sp modelId="{8EDB0DE7-8435-4198-A161-AAAFC47F75D2}">
      <dsp:nvSpPr>
        <dsp:cNvPr id="0" name=""/>
        <dsp:cNvSpPr/>
      </dsp:nvSpPr>
      <dsp:spPr>
        <a:xfrm>
          <a:off x="2969918" y="448187"/>
          <a:ext cx="1846292" cy="1252799"/>
        </a:xfrm>
        <a:prstGeom prst="roundRect">
          <a:avLst>
            <a:gd name="adj" fmla="val 10000"/>
          </a:avLst>
        </a:prstGeom>
        <a:solidFill>
          <a:srgbClr val="69833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BPCO</a:t>
          </a:r>
          <a:endParaRPr lang="it-IT" sz="2900" b="1" kern="1200" dirty="0"/>
        </a:p>
      </dsp:txBody>
      <dsp:txXfrm>
        <a:off x="2969918" y="448187"/>
        <a:ext cx="1846292" cy="738517"/>
      </dsp:txXfrm>
    </dsp:sp>
    <dsp:sp modelId="{4896FA19-D912-4338-A840-9D42E0A6C15B}">
      <dsp:nvSpPr>
        <dsp:cNvPr id="0" name=""/>
        <dsp:cNvSpPr/>
      </dsp:nvSpPr>
      <dsp:spPr>
        <a:xfrm>
          <a:off x="3262683" y="1523824"/>
          <a:ext cx="1846292" cy="99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Invecchiamento della popolazione</a:t>
          </a:r>
          <a:endParaRPr lang="it-IT" sz="1600" b="1" kern="1200" dirty="0"/>
        </a:p>
      </dsp:txBody>
      <dsp:txXfrm>
        <a:off x="3291860" y="1553001"/>
        <a:ext cx="1787938" cy="937805"/>
      </dsp:txXfrm>
    </dsp:sp>
    <dsp:sp modelId="{47018928-2CF8-4B44-A02D-F21A5AA165BE}">
      <dsp:nvSpPr>
        <dsp:cNvPr id="0" name=""/>
        <dsp:cNvSpPr/>
      </dsp:nvSpPr>
      <dsp:spPr>
        <a:xfrm rot="1457">
          <a:off x="5096102" y="588244"/>
          <a:ext cx="593369" cy="459673"/>
        </a:xfrm>
        <a:prstGeom prst="rightArrow">
          <a:avLst>
            <a:gd name="adj1" fmla="val 60000"/>
            <a:gd name="adj2" fmla="val 50000"/>
          </a:avLst>
        </a:prstGeom>
        <a:solidFill>
          <a:srgbClr val="69833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>
        <a:off x="5096102" y="680150"/>
        <a:ext cx="455467" cy="275803"/>
      </dsp:txXfrm>
    </dsp:sp>
    <dsp:sp modelId="{278ED535-6C31-4928-9499-E1C330C04DF1}">
      <dsp:nvSpPr>
        <dsp:cNvPr id="0" name=""/>
        <dsp:cNvSpPr/>
      </dsp:nvSpPr>
      <dsp:spPr>
        <a:xfrm>
          <a:off x="5935776" y="449444"/>
          <a:ext cx="1846292" cy="12527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BPCO</a:t>
          </a:r>
          <a:endParaRPr lang="it-IT" sz="2900" b="1" kern="1200" dirty="0"/>
        </a:p>
      </dsp:txBody>
      <dsp:txXfrm>
        <a:off x="5935776" y="449444"/>
        <a:ext cx="1846292" cy="738517"/>
      </dsp:txXfrm>
    </dsp:sp>
    <dsp:sp modelId="{29A92A28-4413-47B0-B3AE-76274BB3DEA5}">
      <dsp:nvSpPr>
        <dsp:cNvPr id="0" name=""/>
        <dsp:cNvSpPr/>
      </dsp:nvSpPr>
      <dsp:spPr>
        <a:xfrm>
          <a:off x="6313932" y="1527595"/>
          <a:ext cx="1846292" cy="991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Complessità           e comorbilità</a:t>
          </a:r>
          <a:endParaRPr lang="it-IT" sz="1600" b="1" kern="1200" dirty="0"/>
        </a:p>
      </dsp:txBody>
      <dsp:txXfrm>
        <a:off x="6342961" y="1556624"/>
        <a:ext cx="1788234" cy="93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B0A17-055D-4011-9DB7-2C9B5D17F810}" type="datetimeFigureOut">
              <a:rPr lang="it-IT" smtClean="0"/>
              <a:t>18/11/2015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D3C08-DE88-485A-B239-C6069DBE7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57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779150" y="9431814"/>
            <a:ext cx="2888395" cy="4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2" tIns="45926" rIns="91852" bIns="45926" anchor="b"/>
          <a:lstStyle/>
          <a:p>
            <a:pPr algn="r" eaLnBrk="1" hangingPunct="1"/>
            <a:fld id="{61972904-4661-48AD-8A8A-0AFC3960F044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1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2525" cy="3722687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24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7FDF3AA-5D0A-4479-97DE-E1B7F145AE79}" type="slidenum">
              <a:rPr lang="it-IT" altLang="en-US">
                <a:solidFill>
                  <a:srgbClr val="000000"/>
                </a:solidFill>
              </a:rPr>
              <a:pPr eaLnBrk="1" hangingPunct="1"/>
              <a:t>44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5DE1676D-E852-4CC8-AECD-53BFE38841BB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44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8916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2C741052-D8BD-47AE-9DEF-D988D8B69EFA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70126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DE9FF31E-EE7A-4F21-AFDC-D4ADA139F338}" type="slidenum">
              <a:rPr lang="it-IT" altLang="en-US">
                <a:solidFill>
                  <a:srgbClr val="000000"/>
                </a:solidFill>
              </a:rPr>
              <a:pPr eaLnBrk="1" hangingPunct="1"/>
              <a:t>45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611FF403-B8BF-4410-8284-AF5DE70A62E7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45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994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C68226F6-6C6A-46E2-956B-37F13BA42483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42235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D9B811E2-5668-4219-9911-057233745A32}" type="slidenum">
              <a:rPr lang="it-IT" altLang="en-US">
                <a:solidFill>
                  <a:srgbClr val="000000"/>
                </a:solidFill>
              </a:rPr>
              <a:pPr eaLnBrk="1" hangingPunct="1"/>
              <a:t>46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87F2D69B-C34F-4914-BAB0-016248F27BE3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46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BC3C5A4F-4DD7-49FB-A877-9895B77338CA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097856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132C9671-BE03-41F0-8056-6774B6F3CFED}" type="slidenum">
              <a:rPr lang="it-IT" altLang="en-US">
                <a:solidFill>
                  <a:srgbClr val="000000"/>
                </a:solidFill>
              </a:rPr>
              <a:pPr eaLnBrk="1" hangingPunct="1"/>
              <a:t>47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43B88A2E-A53A-4298-81CE-27A937D33F84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47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B7072ED3-F423-46D0-9008-BD5EC8868D9F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1818716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01A31A03-57AE-422B-9D8B-385F13A95228}" type="slidenum">
              <a:rPr lang="it-IT" altLang="en-US">
                <a:solidFill>
                  <a:srgbClr val="000000"/>
                </a:solidFill>
              </a:rPr>
              <a:pPr eaLnBrk="1" hangingPunct="1"/>
              <a:t>48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76C2E4D9-CF35-4711-81FC-4D388A40711B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48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43012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DB8DC725-440F-44CD-8ABA-5D852051E229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1148577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A69502B-D8F4-4BCD-B4E1-AA6B5B568CCC}" type="slidenum">
              <a:rPr lang="it-IT" altLang="en-US">
                <a:solidFill>
                  <a:srgbClr val="000000"/>
                </a:solidFill>
              </a:rPr>
              <a:pPr eaLnBrk="1" hangingPunct="1"/>
              <a:t>49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B27C5A00-17AD-4A40-A14B-C60164F17B3F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49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44036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8AB0F34D-9C9A-421C-81CB-FE996B29C398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420763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08FEBE3D-8BFC-41BB-A453-66E2D6848386}" type="slidenum">
              <a:rPr lang="it-IT" altLang="en-US">
                <a:solidFill>
                  <a:srgbClr val="000000"/>
                </a:solidFill>
              </a:rPr>
              <a:pPr eaLnBrk="1" hangingPunct="1"/>
              <a:t>50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4F4D4ADA-FB44-43B2-B76A-71A7B8707851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50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B69C2670-C9CF-42BF-9960-22D80E912E6C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50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4135980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B43F038D-DA1E-4477-922F-24F32486592F}" type="slidenum">
              <a:rPr lang="it-IT" altLang="en-US">
                <a:solidFill>
                  <a:srgbClr val="000000"/>
                </a:solidFill>
              </a:rPr>
              <a:pPr eaLnBrk="1" hangingPunct="1"/>
              <a:t>51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54C6EAB5-EE4E-49DB-855F-6383E6F055A6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51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8355B3CD-E1E9-4288-A186-35091491A69C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51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665793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C26D7EC9-5134-4D9C-B74F-5E33405068EB}" type="slidenum">
              <a:rPr lang="it-IT" altLang="en-US">
                <a:solidFill>
                  <a:srgbClr val="000000"/>
                </a:solidFill>
              </a:rPr>
              <a:pPr eaLnBrk="1" hangingPunct="1"/>
              <a:t>52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6987A8D2-2E4B-47BA-86D7-B1EFFCD1254C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52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47108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08F5E381-95EF-4B00-8D56-C9F2A9266C5F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52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261533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3C08-DE88-485A-B239-C6069DBE7EFC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77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779150" y="9431814"/>
            <a:ext cx="2888395" cy="4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2" tIns="45926" rIns="91852" bIns="45926" anchor="b"/>
          <a:lstStyle/>
          <a:p>
            <a:pPr algn="r" eaLnBrk="1" hangingPunct="1"/>
            <a:fld id="{6E8B0BAA-BA71-452B-BEA4-DC33694353DD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2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2525" cy="372268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84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A63338-8872-4D5C-9938-18015C5C6739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21105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74C685-2606-4B23-BC7E-6E54DB348AE3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14016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EFDF76-96FB-4FA8-85FC-C6E97D3BC108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7443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1F727-E009-46E6-961C-E1541532A929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79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E548591B-73FA-4FE3-9C44-B2A3E99D2220}" type="slidenum">
              <a:rPr lang="it-IT" altLang="en-US">
                <a:solidFill>
                  <a:srgbClr val="000000"/>
                </a:solidFill>
              </a:rPr>
              <a:pPr eaLnBrk="1" hangingPunct="1"/>
              <a:t>37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BD269331-B52F-42E6-BD82-6BB8477A7996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37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49E8C15A-DB25-4873-85D7-6DEB2A7C6131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37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69091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244BB7B0-D218-49C5-8EA7-6A12C2A26AD5}" type="slidenum">
              <a:rPr lang="it-IT" altLang="en-US">
                <a:solidFill>
                  <a:srgbClr val="000000"/>
                </a:solidFill>
              </a:rPr>
              <a:pPr eaLnBrk="1" hangingPunct="1"/>
              <a:t>38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5818BC66-666D-499F-9B09-D7E836ADF9AB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38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A8AC458C-25BE-45A7-AAFB-9F84B8C56049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38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14165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21A8610A-9450-40F8-8F6D-C97A6C416FC1}" type="slidenum">
              <a:rPr lang="it-IT" altLang="en-US">
                <a:solidFill>
                  <a:srgbClr val="000000"/>
                </a:solidFill>
              </a:rPr>
              <a:pPr eaLnBrk="1" hangingPunct="1"/>
              <a:t>39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700381FE-0E37-4026-9B92-A9A0C4480684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39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1A1C2778-1CFA-4834-B0CA-EF1290BB5A6A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39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34468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0A23B578-AE4D-44CD-91A3-857B44B19DEA}" type="slidenum">
              <a:rPr lang="it-IT" altLang="en-US">
                <a:solidFill>
                  <a:srgbClr val="000000"/>
                </a:solidFill>
              </a:rPr>
              <a:pPr eaLnBrk="1" hangingPunct="1"/>
              <a:t>40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BB89E17C-B8CE-412B-B642-D2FEBF6FEDDA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40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C1FB27F6-68E7-40AF-98FB-2A64D3E2361C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190178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D2A48326-A336-4071-8B7B-B86DDE1F0287}" type="slidenum">
              <a:rPr lang="it-IT" altLang="en-US">
                <a:solidFill>
                  <a:srgbClr val="000000"/>
                </a:solidFill>
              </a:rPr>
              <a:pPr eaLnBrk="1" hangingPunct="1"/>
              <a:t>41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48BCE466-10C8-4B8B-9889-2E8579B705AC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41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F6DFDB61-1566-48FF-9705-1E04B082875A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243737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56FC162A-774A-4DBB-BDCE-9D294DB3AE0A}" type="slidenum">
              <a:rPr lang="it-IT" altLang="en-US">
                <a:solidFill>
                  <a:srgbClr val="000000"/>
                </a:solidFill>
              </a:rPr>
              <a:pPr eaLnBrk="1" hangingPunct="1"/>
              <a:t>42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FC2E0EAB-B5C3-4067-8EDA-9CCEBC2A204C}" type="slidenum">
              <a:rPr lang="it-IT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42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00" indent="-263525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688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6375" indent="-20955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8650" indent="-21113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F30CB0B8-7DA7-4F1F-BC1D-D35840B37D00}" type="slidenum">
              <a:rPr lang="en-US" altLang="en-US" sz="1200">
                <a:solidFill>
                  <a:schemeClr val="tx1"/>
                </a:solidFill>
              </a:rPr>
              <a:pPr algn="r" defTabSz="914400" eaLnBrk="1" hangingPunct="1">
                <a:buClrTx/>
                <a:buSzTx/>
                <a:buFontTx/>
                <a:buNone/>
              </a:pPr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914400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83613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-1141" y="6477242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5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1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346075"/>
            <a:ext cx="2087562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46075"/>
            <a:ext cx="6113463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251277" y="6204282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it-IT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-1141" y="6504538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fld id="{5E3049E5-D0A7-4BF0-A5A5-38E2B0DC2F06}" type="slidenum">
              <a:rPr lang="it-IT" sz="1800">
                <a:solidFill>
                  <a:srgbClr val="000000"/>
                </a:solidFill>
                <a:latin typeface="Arial" pitchFamily="34" charset="0"/>
              </a:rPr>
              <a:pPr algn="l" eaLnBrk="1" hangingPunct="1">
                <a:defRPr/>
              </a:pPr>
              <a:t>‹N›</a:t>
            </a:fld>
            <a:endParaRPr lang="it-IT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4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it-IT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fld id="{3864E9AC-70B0-44E6-AA49-EA843C633FF1}" type="slidenum">
              <a:rPr lang="it-IT" sz="1800">
                <a:solidFill>
                  <a:srgbClr val="000000"/>
                </a:solidFill>
                <a:latin typeface="Arial" pitchFamily="34" charset="0"/>
              </a:rPr>
              <a:pPr algn="l" eaLnBrk="1" hangingPunct="1">
                <a:defRPr/>
              </a:pPr>
              <a:t>‹N›</a:t>
            </a:fld>
            <a:endParaRPr lang="it-IT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>
          <a:xfrm>
            <a:off x="-1141" y="6504538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</a:rPr>
              <a:t>Appendice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</a:rPr>
              <a:t> Slide kit GOLD 2014 (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</a:rPr>
              <a:t>trad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</a:rPr>
              <a:t>Italiana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</a:rPr>
              <a:t>) </a:t>
            </a:r>
            <a:endParaRPr lang="it-IT" sz="18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3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7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288" y="1414463"/>
            <a:ext cx="8353425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677275" y="6477000"/>
            <a:ext cx="2873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fld id="{3F7E443D-A552-4D51-B5C9-149F4B99FB34}" type="slidenum">
              <a:rPr lang="en-GB" sz="1800">
                <a:solidFill>
                  <a:srgbClr val="000000"/>
                </a:solidFill>
                <a:latin typeface="Arial" pitchFamily="34" charset="0"/>
              </a:rPr>
              <a:pPr algn="l" eaLnBrk="1" hangingPunct="1">
                <a:defRPr/>
              </a:pPr>
              <a:t>‹N›</a:t>
            </a:fld>
            <a:endParaRPr lang="en-GB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>
          <a:xfrm>
            <a:off x="1763713" y="6477000"/>
            <a:ext cx="1093787" cy="365125"/>
          </a:xfrm>
          <a:prstGeom prst="rect">
            <a:avLst/>
          </a:prstGeo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95288" y="6477000"/>
            <a:ext cx="1368425" cy="365125"/>
          </a:xfrm>
          <a:prstGeom prst="rect">
            <a:avLst/>
          </a:prstGeo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Appendice Slide kit GOLD 2014 (trad. Italiana)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-1141" y="6504538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</a:rPr>
              <a:t>Appendice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</a:rPr>
              <a:t> Slide kit GOLD 2014 (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</a:rPr>
              <a:t>trad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</a:rPr>
              <a:t>Italiana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</a:rPr>
              <a:t>) </a:t>
            </a:r>
            <a:endParaRPr lang="it-IT" sz="18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1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A8A1EE-1E55-49AD-9181-4589CB38B502}" type="datetime1">
              <a:rPr lang="it-IT"/>
              <a:pPr>
                <a:defRPr/>
              </a:pPr>
              <a:t>18/11/2015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C8579C-832B-4B39-86BB-6A6A9DEDC5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68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-1141" y="6477242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-1141" y="6490890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5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539875"/>
            <a:ext cx="4086225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539875"/>
            <a:ext cx="4086225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-1141" y="6477242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1141" y="6490890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7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-1141" y="6490890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3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-1141" y="6504538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0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-1141" y="6490890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1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-1141" y="6490890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Appendice</a:t>
            </a:r>
            <a:r>
              <a:rPr lang="en-US" dirty="0" smtClean="0">
                <a:solidFill>
                  <a:srgbClr val="FFFFFF"/>
                </a:solidFill>
              </a:rPr>
              <a:t> Slide kit GOLD 2014 (</a:t>
            </a:r>
            <a:r>
              <a:rPr lang="en-US" dirty="0" err="1" smtClean="0">
                <a:solidFill>
                  <a:srgbClr val="FFFFFF"/>
                </a:solidFill>
              </a:rPr>
              <a:t>trad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Italiana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46075"/>
            <a:ext cx="8353425" cy="9144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FAA26D3D-D897-4be2-8F04-BA451C77F1D7}"/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39875"/>
            <a:ext cx="8324850" cy="49403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FAA26D3D-D897-4be2-8F04-BA451C77F1D7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-1141" y="6518186"/>
            <a:ext cx="500986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</a:rPr>
              <a:t>Appendice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</a:rPr>
              <a:t> Slide kit GOLD 2014 (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</a:rPr>
              <a:t>trad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</a:rPr>
              <a:t>Italiana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</a:rPr>
              <a:t>) </a:t>
            </a:r>
            <a:endParaRPr lang="it-IT" sz="18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7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  <p:sldLayoutId id="2147484304" r:id="rId14"/>
    <p:sldLayoutId id="2147484305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 pitchFamily="34" charset="0"/>
        <a:buChar char="•"/>
        <a:defRPr sz="3400">
          <a:solidFill>
            <a:schemeClr val="bg1"/>
          </a:solidFill>
          <a:latin typeface="+mn-lt"/>
          <a:ea typeface="ＭＳ Ｐゴシック" pitchFamily="34" charset="-128"/>
          <a:cs typeface="ＭＳ Ｐゴシック" charset="0"/>
        </a:defRPr>
      </a:lvl1pPr>
      <a:lvl2pPr marL="803275" indent="-346075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 pitchFamily="34" charset="0"/>
        <a:buChar char="•"/>
        <a:defRPr sz="3000">
          <a:solidFill>
            <a:schemeClr val="bg1"/>
          </a:solidFill>
          <a:latin typeface="+mn-lt"/>
          <a:ea typeface="ＭＳ Ｐゴシック" pitchFamily="34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 pitchFamily="34" charset="0"/>
        <a:buChar char="•"/>
        <a:defRPr sz="2600">
          <a:solidFill>
            <a:schemeClr val="bg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emf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OLD2-v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152400"/>
            <a:ext cx="13716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524000" y="60960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FFFF"/>
                </a:solidFill>
                <a:latin typeface="Arial" pitchFamily="34" charset="0"/>
              </a:rPr>
              <a:t>©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2015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</a:rPr>
              <a:t>Materiale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it-IT" sz="1200" b="1" dirty="0" smtClean="0">
                <a:solidFill>
                  <a:srgbClr val="FFFFFF"/>
                </a:solidFill>
                <a:latin typeface="Arial" pitchFamily="34" charset="0"/>
              </a:rPr>
              <a:t>realizzato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 per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</a:rPr>
              <a:t>l’International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 Meeting on Asthma, COPD and Concomitant Disorders - Firenze,  5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</a:rPr>
              <a:t>Marzo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 2015</a:t>
            </a:r>
            <a:endParaRPr lang="en-US" sz="1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839337" y="1600200"/>
            <a:ext cx="746532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PROGETTO MONDIALE SULLA BRONCOPNEUMOPATIA CRONICA OSTRUTTIVA (PROGETTO GOLD):</a:t>
            </a:r>
          </a:p>
          <a:p>
            <a:pPr eaLnBrk="1" hangingPunct="1"/>
            <a:r>
              <a:rPr lang="en-US" sz="1800" b="1" dirty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COLLEZIONE DI DIAPOSITIVE PER USO DIDATTICO</a:t>
            </a:r>
          </a:p>
          <a:p>
            <a:pPr eaLnBrk="1" hangingPunct="1"/>
            <a:r>
              <a:rPr lang="en-US" sz="18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2015</a:t>
            </a:r>
            <a:endParaRPr lang="en-US" sz="1800" b="1" dirty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1800" b="1" dirty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800" b="1" dirty="0" err="1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Appendice</a:t>
            </a:r>
            <a:r>
              <a:rPr lang="en-US" sz="38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1" dirty="0" err="1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allo</a:t>
            </a:r>
            <a:r>
              <a:rPr lang="en-US" sz="38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 slide kit GOLD 2015 (</a:t>
            </a:r>
            <a:r>
              <a:rPr lang="en-US" sz="3800" b="1" dirty="0" err="1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traduzione</a:t>
            </a:r>
            <a:r>
              <a:rPr lang="en-US" sz="38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1" dirty="0" err="1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italiana</a:t>
            </a:r>
            <a:r>
              <a:rPr lang="en-US" sz="38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) </a:t>
            </a:r>
            <a:endParaRPr lang="en-US" sz="3800" b="1" dirty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1800" b="1" dirty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304800" y="44958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1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Questa collezione di diapositive è utilizzabile solo per scopi didattici ed accademici. L’uso sia dell'intera collezione di diapositive che delle singole diapositive per scopi commerciali o promozionali richiede un'autorizzazione preventiva da parte del Direttivo del Progetto GOLD</a:t>
            </a:r>
            <a:r>
              <a:rPr lang="it-IT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88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800" y="1971923"/>
            <a:ext cx="8316664" cy="3833341"/>
          </a:xfrm>
        </p:spPr>
        <p:txBody>
          <a:bodyPr/>
          <a:lstStyle/>
          <a:p>
            <a:pPr marL="0" indent="0">
              <a:buNone/>
            </a:pPr>
            <a:r>
              <a:rPr lang="it-IT" sz="2600" i="1" dirty="0" smtClean="0"/>
              <a:t>Pagina 26, colonna di destra, fine del terzo comma, inserire</a:t>
            </a:r>
          </a:p>
          <a:p>
            <a:pPr marL="0" indent="0">
              <a:buNone/>
            </a:pPr>
            <a:r>
              <a:rPr lang="it-IT" sz="2600" i="1" dirty="0" smtClean="0"/>
              <a:t>testo e riferimento:</a:t>
            </a:r>
          </a:p>
          <a:p>
            <a:pPr marL="0" indent="0">
              <a:buNone/>
            </a:pPr>
            <a:r>
              <a:rPr lang="it-IT" sz="2600" dirty="0" smtClean="0"/>
              <a:t>E' stato dimostrato che </a:t>
            </a:r>
            <a:r>
              <a:rPr lang="it-IT" sz="2600" dirty="0" err="1" smtClean="0"/>
              <a:t>sildenafil</a:t>
            </a:r>
            <a:r>
              <a:rPr lang="it-IT" sz="2600" dirty="0" smtClean="0"/>
              <a:t> non migliora gli </a:t>
            </a:r>
            <a:r>
              <a:rPr lang="it-IT" sz="2600" dirty="0" err="1" smtClean="0"/>
              <a:t>outcome</a:t>
            </a:r>
            <a:r>
              <a:rPr lang="it-IT" sz="2600" dirty="0" smtClean="0"/>
              <a:t> della riabilitazione in pazienti con BPCO e che provoca un aumento moderato della pressione arteriosa polmonare</a:t>
            </a:r>
            <a:r>
              <a:rPr lang="it-IT" sz="2600" baseline="30000" dirty="0" smtClean="0"/>
              <a:t>595</a:t>
            </a:r>
            <a:r>
              <a:rPr lang="it-IT" sz="2600" dirty="0" smtClean="0"/>
              <a:t>.</a:t>
            </a:r>
          </a:p>
          <a:p>
            <a:pPr marL="0" indent="0">
              <a:buNone/>
            </a:pPr>
            <a:r>
              <a:rPr lang="pt-BR" sz="2600" b="1" dirty="0" smtClean="0"/>
              <a:t>Reference 595</a:t>
            </a:r>
            <a:r>
              <a:rPr lang="pt-BR" sz="2600" dirty="0" smtClean="0"/>
              <a:t>: Blanco I, Santos S, Gea J, Guell R, Torres </a:t>
            </a:r>
            <a:r>
              <a:rPr lang="it-IT" sz="2600" dirty="0" smtClean="0"/>
              <a:t>F, </a:t>
            </a:r>
            <a:r>
              <a:rPr lang="it-IT" sz="2600" dirty="0" err="1" smtClean="0"/>
              <a:t>Gimeno</a:t>
            </a:r>
            <a:r>
              <a:rPr lang="it-IT" sz="2600" dirty="0" smtClean="0"/>
              <a:t>-Santos E, et al. </a:t>
            </a:r>
            <a:r>
              <a:rPr lang="it-IT" sz="2600" dirty="0" err="1" smtClean="0"/>
              <a:t>Sildenafil</a:t>
            </a:r>
            <a:r>
              <a:rPr lang="it-IT" sz="2600" dirty="0" smtClean="0"/>
              <a:t> to </a:t>
            </a:r>
            <a:r>
              <a:rPr lang="it-IT" sz="2600" dirty="0" err="1" smtClean="0"/>
              <a:t>improve</a:t>
            </a:r>
            <a:r>
              <a:rPr lang="it-IT" sz="2600" dirty="0" smtClean="0"/>
              <a:t> </a:t>
            </a:r>
            <a:r>
              <a:rPr lang="it-IT" sz="2600" dirty="0" err="1" smtClean="0"/>
              <a:t>respiratory</a:t>
            </a:r>
            <a:r>
              <a:rPr lang="it-IT" sz="2600" dirty="0" smtClean="0"/>
              <a:t> </a:t>
            </a:r>
            <a:r>
              <a:rPr lang="en-US" sz="2600" dirty="0" smtClean="0"/>
              <a:t>rehabilitation outcomes in COPD: a controlled trial. </a:t>
            </a:r>
            <a:r>
              <a:rPr lang="en-US" sz="2600" dirty="0" err="1" smtClean="0"/>
              <a:t>Eur</a:t>
            </a:r>
            <a:r>
              <a:rPr lang="en-US" sz="2600" dirty="0" smtClean="0"/>
              <a:t> </a:t>
            </a:r>
            <a:r>
              <a:rPr lang="en-US" sz="2600" dirty="0" err="1" smtClean="0"/>
              <a:t>Respir</a:t>
            </a:r>
            <a:r>
              <a:rPr lang="en-US" sz="2600" dirty="0" smtClean="0"/>
              <a:t> J 2013 Oct;42(4):982-92.</a:t>
            </a:r>
            <a:endParaRPr lang="it-IT" sz="2600" dirty="0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129049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i="1" dirty="0"/>
              <a:t>Pagina 26, colonna di destra, fine del terzo comma, </a:t>
            </a:r>
            <a:r>
              <a:rPr lang="it-IT" sz="2800" i="1" dirty="0" smtClean="0"/>
              <a:t>inserire dichiarazione </a:t>
            </a:r>
            <a:r>
              <a:rPr lang="it-IT" sz="2800" i="1" dirty="0"/>
              <a:t>e riferimento:</a:t>
            </a:r>
          </a:p>
          <a:p>
            <a:pPr marL="0" indent="0">
              <a:buNone/>
            </a:pPr>
            <a:r>
              <a:rPr lang="it-IT" sz="2800" dirty="0"/>
              <a:t>In un gruppo di pazienti non selezionati </a:t>
            </a:r>
            <a:r>
              <a:rPr lang="it-IT" sz="2800" dirty="0" smtClean="0"/>
              <a:t>c’è </a:t>
            </a:r>
            <a:r>
              <a:rPr lang="it-IT" sz="2800" dirty="0"/>
              <a:t>evidenza </a:t>
            </a:r>
            <a:r>
              <a:rPr lang="it-IT" sz="2800" dirty="0" smtClean="0"/>
              <a:t>che l’integrazione </a:t>
            </a:r>
            <a:r>
              <a:rPr lang="it-IT" sz="2800" dirty="0"/>
              <a:t>con vitamina D ha un impatto positivo </a:t>
            </a:r>
            <a:r>
              <a:rPr lang="it-IT" sz="2800" dirty="0" smtClean="0"/>
              <a:t>sulle riacutizzazioni</a:t>
            </a:r>
            <a:r>
              <a:rPr lang="it-IT" sz="2800" baseline="30000" dirty="0" smtClean="0"/>
              <a:t>596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r>
              <a:rPr lang="it-IT" sz="2800" b="1" dirty="0"/>
              <a:t>Reference 596</a:t>
            </a:r>
            <a:r>
              <a:rPr lang="it-IT" sz="2800" dirty="0"/>
              <a:t>: </a:t>
            </a:r>
            <a:r>
              <a:rPr lang="it-IT" sz="2800" dirty="0" err="1"/>
              <a:t>Lehouck</a:t>
            </a:r>
            <a:r>
              <a:rPr lang="it-IT" sz="2800" dirty="0"/>
              <a:t> A, Mathieu C, </a:t>
            </a:r>
            <a:r>
              <a:rPr lang="it-IT" sz="2800" dirty="0" err="1"/>
              <a:t>Carremans</a:t>
            </a:r>
            <a:r>
              <a:rPr lang="it-IT" sz="2800" dirty="0"/>
              <a:t> C, </a:t>
            </a:r>
            <a:r>
              <a:rPr lang="it-IT" sz="2800" dirty="0" err="1" smtClean="0"/>
              <a:t>Baeke</a:t>
            </a:r>
            <a:r>
              <a:rPr lang="it-IT" sz="2800" dirty="0" smtClean="0"/>
              <a:t> </a:t>
            </a:r>
            <a:r>
              <a:rPr lang="nl-NL" sz="2800" dirty="0" smtClean="0"/>
              <a:t>F</a:t>
            </a:r>
            <a:r>
              <a:rPr lang="nl-NL" sz="2800" dirty="0"/>
              <a:t>, Verhaegen J, Van Eldere J, et al. High doses of vitamin </a:t>
            </a:r>
            <a:r>
              <a:rPr lang="nl-NL" sz="2800" dirty="0" smtClean="0"/>
              <a:t>D </a:t>
            </a:r>
            <a:r>
              <a:rPr lang="en-US" sz="2800" dirty="0" smtClean="0"/>
              <a:t>to </a:t>
            </a:r>
            <a:r>
              <a:rPr lang="en-US" sz="2800" dirty="0"/>
              <a:t>reduce exacerbations in </a:t>
            </a:r>
            <a:r>
              <a:rPr lang="en-US" sz="2800" dirty="0" smtClean="0"/>
              <a:t>chronic obstructive pulmonary </a:t>
            </a:r>
            <a:r>
              <a:rPr lang="it-IT" sz="2800" dirty="0" err="1" smtClean="0"/>
              <a:t>disease</a:t>
            </a:r>
            <a:r>
              <a:rPr lang="it-IT" sz="2800" dirty="0"/>
              <a:t>. </a:t>
            </a:r>
            <a:r>
              <a:rPr lang="it-IT" sz="2800" dirty="0" err="1"/>
              <a:t>Ann</a:t>
            </a:r>
            <a:r>
              <a:rPr lang="it-IT" sz="2800" dirty="0"/>
              <a:t> </a:t>
            </a:r>
            <a:r>
              <a:rPr lang="it-IT" sz="2800" dirty="0" err="1"/>
              <a:t>Intern</a:t>
            </a:r>
            <a:r>
              <a:rPr lang="it-IT" sz="2800" dirty="0"/>
              <a:t> </a:t>
            </a:r>
            <a:r>
              <a:rPr lang="it-IT" sz="2800" dirty="0" err="1"/>
              <a:t>Med</a:t>
            </a:r>
            <a:r>
              <a:rPr lang="it-IT" sz="2800" dirty="0"/>
              <a:t> 2012 </a:t>
            </a:r>
            <a:r>
              <a:rPr lang="it-IT" sz="2800" dirty="0" err="1"/>
              <a:t>Jan</a:t>
            </a:r>
            <a:r>
              <a:rPr lang="it-IT" sz="2800" dirty="0"/>
              <a:t> 17;156(2):105-14.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91806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800" y="1169913"/>
            <a:ext cx="8324850" cy="5139407"/>
          </a:xfrm>
        </p:spPr>
        <p:txBody>
          <a:bodyPr/>
          <a:lstStyle/>
          <a:p>
            <a:pPr marL="0" indent="0">
              <a:buNone/>
            </a:pPr>
            <a:r>
              <a:rPr lang="it-IT" sz="1800" i="1" dirty="0"/>
              <a:t>Pagina 29, colonna di sinistra, paragrafo sul supporto </a:t>
            </a:r>
            <a:r>
              <a:rPr lang="it-IT" sz="1800" i="1" dirty="0" err="1" smtClean="0"/>
              <a:t>ventilatorio</a:t>
            </a:r>
            <a:r>
              <a:rPr lang="it-IT" sz="1800" i="1" dirty="0" smtClean="0"/>
              <a:t>, inserire </a:t>
            </a:r>
            <a:r>
              <a:rPr lang="it-IT" sz="1800" i="1" dirty="0"/>
              <a:t>dopo la prima frase:</a:t>
            </a:r>
          </a:p>
          <a:p>
            <a:pPr marL="0" indent="0">
              <a:buNone/>
            </a:pPr>
            <a:r>
              <a:rPr lang="it-IT" sz="1800" dirty="0"/>
              <a:t>Trials di controllo randomizzati forniscono risultati </a:t>
            </a:r>
            <a:r>
              <a:rPr lang="it-IT" sz="1800" dirty="0" smtClean="0"/>
              <a:t>contraddittori per </a:t>
            </a:r>
            <a:r>
              <a:rPr lang="it-IT" sz="1800" dirty="0"/>
              <a:t>quanto riguarda i benefici clinici a lungo termine </a:t>
            </a:r>
            <a:r>
              <a:rPr lang="it-IT" sz="1800" dirty="0" smtClean="0"/>
              <a:t>della NIV </a:t>
            </a:r>
            <a:r>
              <a:rPr lang="it-IT" sz="1800" dirty="0"/>
              <a:t>in pazienti con BPCO e ipercapnia cronica, </a:t>
            </a:r>
            <a:r>
              <a:rPr lang="it-IT" sz="1800" dirty="0" smtClean="0"/>
              <a:t>soprattutto in </a:t>
            </a:r>
            <a:r>
              <a:rPr lang="it-IT" sz="1800" dirty="0"/>
              <a:t>termini di stato di salute e di sopravvivenza</a:t>
            </a:r>
            <a:r>
              <a:rPr lang="it-IT" sz="1800" baseline="30000" dirty="0"/>
              <a:t>597-599</a:t>
            </a:r>
            <a:r>
              <a:rPr lang="it-IT" sz="1800" dirty="0"/>
              <a:t>. </a:t>
            </a:r>
            <a:r>
              <a:rPr lang="it-IT" sz="1800" dirty="0" smtClean="0"/>
              <a:t>Quindi, vi </a:t>
            </a:r>
            <a:r>
              <a:rPr lang="it-IT" sz="1800" dirty="0"/>
              <a:t>sono evidenze sufficienti per formulare raccomandazioni.</a:t>
            </a:r>
          </a:p>
          <a:p>
            <a:pPr marL="0" indent="0">
              <a:buNone/>
            </a:pPr>
            <a:r>
              <a:rPr lang="it-IT" sz="1800" b="1" dirty="0"/>
              <a:t>Reference 597</a:t>
            </a:r>
            <a:r>
              <a:rPr lang="it-IT" sz="1800" dirty="0"/>
              <a:t>: </a:t>
            </a:r>
            <a:r>
              <a:rPr lang="it-IT" sz="1800" dirty="0" err="1"/>
              <a:t>Struik</a:t>
            </a:r>
            <a:r>
              <a:rPr lang="it-IT" sz="1800" dirty="0"/>
              <a:t> FM, </a:t>
            </a:r>
            <a:r>
              <a:rPr lang="it-IT" sz="1800" dirty="0" err="1"/>
              <a:t>Sprooten</a:t>
            </a:r>
            <a:r>
              <a:rPr lang="it-IT" sz="1800" dirty="0"/>
              <a:t> RT, </a:t>
            </a:r>
            <a:r>
              <a:rPr lang="it-IT" sz="1800" dirty="0" err="1"/>
              <a:t>Kerstjens</a:t>
            </a:r>
            <a:r>
              <a:rPr lang="it-IT" sz="1800" dirty="0"/>
              <a:t> </a:t>
            </a:r>
            <a:r>
              <a:rPr lang="it-IT" sz="1800" dirty="0" smtClean="0"/>
              <a:t>HA, </a:t>
            </a:r>
            <a:r>
              <a:rPr lang="it-IT" sz="1800" dirty="0" err="1" smtClean="0"/>
              <a:t>Bladder</a:t>
            </a:r>
            <a:r>
              <a:rPr lang="it-IT" sz="1800" dirty="0" smtClean="0"/>
              <a:t> </a:t>
            </a:r>
            <a:r>
              <a:rPr lang="it-IT" sz="1800" dirty="0"/>
              <a:t>G, </a:t>
            </a:r>
            <a:r>
              <a:rPr lang="it-IT" sz="1800" dirty="0" err="1"/>
              <a:t>Zijnen</a:t>
            </a:r>
            <a:r>
              <a:rPr lang="it-IT" sz="1800" dirty="0"/>
              <a:t> M, </a:t>
            </a:r>
            <a:r>
              <a:rPr lang="it-IT" sz="1800" dirty="0" err="1"/>
              <a:t>Asin</a:t>
            </a:r>
            <a:r>
              <a:rPr lang="it-IT" sz="1800" dirty="0"/>
              <a:t> J, et al. </a:t>
            </a:r>
            <a:r>
              <a:rPr lang="it-IT" sz="1800" dirty="0" err="1"/>
              <a:t>Nocturnal</a:t>
            </a:r>
            <a:r>
              <a:rPr lang="it-IT" sz="1800" dirty="0"/>
              <a:t> </a:t>
            </a:r>
            <a:r>
              <a:rPr lang="it-IT" sz="1800" dirty="0" smtClean="0"/>
              <a:t>non-invasive </a:t>
            </a:r>
            <a:r>
              <a:rPr lang="en-US" sz="1800" dirty="0" smtClean="0"/>
              <a:t>ventilation </a:t>
            </a:r>
            <a:r>
              <a:rPr lang="en-US" sz="1800" dirty="0"/>
              <a:t>in COPD patients with prolonged </a:t>
            </a:r>
            <a:r>
              <a:rPr lang="en-US" sz="1800" dirty="0" smtClean="0"/>
              <a:t>hypercapnia after </a:t>
            </a:r>
            <a:r>
              <a:rPr lang="en-US" sz="1800" dirty="0" err="1"/>
              <a:t>ventilatory</a:t>
            </a:r>
            <a:r>
              <a:rPr lang="en-US" sz="1800" dirty="0"/>
              <a:t> support for acute respiratory failure: </a:t>
            </a:r>
            <a:r>
              <a:rPr lang="en-US" sz="1800" dirty="0" smtClean="0"/>
              <a:t>a </a:t>
            </a:r>
            <a:r>
              <a:rPr lang="en-US" sz="1800" dirty="0" err="1" smtClean="0"/>
              <a:t>randomised</a:t>
            </a:r>
            <a:r>
              <a:rPr lang="en-US" sz="1800" dirty="0"/>
              <a:t>, controlled, parallel-group study. Thorax </a:t>
            </a:r>
            <a:r>
              <a:rPr lang="en-US" sz="1800" dirty="0" smtClean="0"/>
              <a:t>2014 </a:t>
            </a:r>
            <a:r>
              <a:rPr lang="it-IT" sz="1800" dirty="0" smtClean="0"/>
              <a:t>Sep;69(9</a:t>
            </a:r>
            <a:r>
              <a:rPr lang="it-IT" sz="1800" dirty="0"/>
              <a:t>):826-34.</a:t>
            </a:r>
          </a:p>
          <a:p>
            <a:pPr marL="0" indent="0">
              <a:buNone/>
            </a:pPr>
            <a:r>
              <a:rPr lang="it-IT" sz="1800" b="1" dirty="0"/>
              <a:t>Reference 598</a:t>
            </a:r>
            <a:r>
              <a:rPr lang="it-IT" sz="1800" dirty="0"/>
              <a:t>: </a:t>
            </a:r>
            <a:r>
              <a:rPr lang="it-IT" sz="1800" dirty="0" err="1"/>
              <a:t>Struik</a:t>
            </a:r>
            <a:r>
              <a:rPr lang="it-IT" sz="1800" dirty="0"/>
              <a:t> FM, </a:t>
            </a:r>
            <a:r>
              <a:rPr lang="it-IT" sz="1800" dirty="0" err="1"/>
              <a:t>Lacasse</a:t>
            </a:r>
            <a:r>
              <a:rPr lang="it-IT" sz="1800" dirty="0"/>
              <a:t> Y, </a:t>
            </a:r>
            <a:r>
              <a:rPr lang="it-IT" sz="1800" dirty="0" err="1"/>
              <a:t>Goldstein</a:t>
            </a:r>
            <a:r>
              <a:rPr lang="it-IT" sz="1800" dirty="0"/>
              <a:t> RS, </a:t>
            </a:r>
            <a:r>
              <a:rPr lang="it-IT" sz="1800" dirty="0" err="1" smtClean="0"/>
              <a:t>Kerstjens</a:t>
            </a:r>
            <a:r>
              <a:rPr lang="it-IT" sz="1800" dirty="0" smtClean="0"/>
              <a:t> HA</a:t>
            </a:r>
            <a:r>
              <a:rPr lang="it-IT" sz="1800" dirty="0"/>
              <a:t>, </a:t>
            </a:r>
            <a:r>
              <a:rPr lang="it-IT" sz="1800" dirty="0" err="1"/>
              <a:t>Wijkstra</a:t>
            </a:r>
            <a:r>
              <a:rPr lang="it-IT" sz="1800" dirty="0"/>
              <a:t> PJ. </a:t>
            </a:r>
            <a:r>
              <a:rPr lang="it-IT" sz="1800" dirty="0" err="1"/>
              <a:t>Nocturnal</a:t>
            </a:r>
            <a:r>
              <a:rPr lang="it-IT" sz="1800" dirty="0"/>
              <a:t> </a:t>
            </a:r>
            <a:r>
              <a:rPr lang="it-IT" sz="1800" dirty="0" err="1"/>
              <a:t>noninvasive</a:t>
            </a:r>
            <a:r>
              <a:rPr lang="it-IT" sz="1800" dirty="0"/>
              <a:t> positive </a:t>
            </a:r>
            <a:r>
              <a:rPr lang="it-IT" sz="1800" dirty="0" smtClean="0"/>
              <a:t>pressure </a:t>
            </a:r>
            <a:r>
              <a:rPr lang="en-US" sz="1800" dirty="0" smtClean="0"/>
              <a:t>ventilation </a:t>
            </a:r>
            <a:r>
              <a:rPr lang="en-US" sz="1800" dirty="0"/>
              <a:t>in stable COPD: a systematic review </a:t>
            </a:r>
            <a:r>
              <a:rPr lang="en-US" sz="1800" dirty="0" smtClean="0"/>
              <a:t>and </a:t>
            </a:r>
            <a:r>
              <a:rPr lang="it-IT" sz="1800" dirty="0" err="1" smtClean="0"/>
              <a:t>individual</a:t>
            </a:r>
            <a:r>
              <a:rPr lang="it-IT" sz="1800" dirty="0" smtClean="0"/>
              <a:t> </a:t>
            </a:r>
            <a:r>
              <a:rPr lang="it-IT" sz="1800" dirty="0" err="1"/>
              <a:t>patient</a:t>
            </a:r>
            <a:r>
              <a:rPr lang="it-IT" sz="1800" dirty="0"/>
              <a:t> data meta-</a:t>
            </a:r>
            <a:r>
              <a:rPr lang="it-IT" sz="1800" dirty="0" err="1"/>
              <a:t>analysis</a:t>
            </a:r>
            <a:r>
              <a:rPr lang="it-IT" sz="1800" dirty="0"/>
              <a:t>. </a:t>
            </a:r>
            <a:r>
              <a:rPr lang="it-IT" sz="1800" dirty="0" err="1"/>
              <a:t>Respir</a:t>
            </a:r>
            <a:r>
              <a:rPr lang="it-IT" sz="1800" dirty="0"/>
              <a:t> </a:t>
            </a:r>
            <a:r>
              <a:rPr lang="it-IT" sz="1800" dirty="0" err="1"/>
              <a:t>Med</a:t>
            </a:r>
            <a:r>
              <a:rPr lang="it-IT" sz="1800" dirty="0"/>
              <a:t> 2014</a:t>
            </a:r>
          </a:p>
          <a:p>
            <a:pPr marL="0" indent="0">
              <a:buNone/>
            </a:pPr>
            <a:r>
              <a:rPr lang="it-IT" sz="1800" dirty="0"/>
              <a:t>Feb;108(2):329-37.</a:t>
            </a:r>
          </a:p>
          <a:p>
            <a:pPr marL="0" indent="0">
              <a:buNone/>
            </a:pPr>
            <a:r>
              <a:rPr lang="de-DE" sz="1800" b="1" dirty="0"/>
              <a:t>Reference 599</a:t>
            </a:r>
            <a:r>
              <a:rPr lang="de-DE" sz="1800" dirty="0"/>
              <a:t>: </a:t>
            </a:r>
            <a:r>
              <a:rPr lang="de-DE" sz="1800" dirty="0" err="1"/>
              <a:t>Kohnlein</a:t>
            </a:r>
            <a:r>
              <a:rPr lang="de-DE" sz="1800" dirty="0"/>
              <a:t> T, Windisch W, Kohler D, </a:t>
            </a:r>
            <a:r>
              <a:rPr lang="de-DE" sz="1800" dirty="0" err="1" smtClean="0"/>
              <a:t>Drabik</a:t>
            </a:r>
            <a:r>
              <a:rPr lang="it-IT" sz="1800" dirty="0" smtClean="0"/>
              <a:t>A</a:t>
            </a:r>
            <a:r>
              <a:rPr lang="it-IT" sz="1800" dirty="0"/>
              <a:t>, </a:t>
            </a:r>
            <a:r>
              <a:rPr lang="it-IT" sz="1800" dirty="0" err="1"/>
              <a:t>Geiseler</a:t>
            </a:r>
            <a:r>
              <a:rPr lang="it-IT" sz="1800" dirty="0"/>
              <a:t> J, </a:t>
            </a:r>
            <a:r>
              <a:rPr lang="it-IT" sz="1800" dirty="0" err="1"/>
              <a:t>Hartl</a:t>
            </a:r>
            <a:r>
              <a:rPr lang="it-IT" sz="1800" dirty="0"/>
              <a:t> S, et al. Non-invasive </a:t>
            </a:r>
            <a:r>
              <a:rPr lang="it-IT" sz="1800" dirty="0" smtClean="0"/>
              <a:t> positive pressure </a:t>
            </a:r>
            <a:r>
              <a:rPr lang="en-US" sz="1800" dirty="0" smtClean="0"/>
              <a:t>ventilation </a:t>
            </a:r>
            <a:r>
              <a:rPr lang="en-US" sz="1800" dirty="0"/>
              <a:t>for the treatment of severe stable </a:t>
            </a:r>
            <a:r>
              <a:rPr lang="en-US" sz="1800" dirty="0" smtClean="0"/>
              <a:t>chronic obstructive </a:t>
            </a:r>
            <a:r>
              <a:rPr lang="en-US" sz="1800" dirty="0"/>
              <a:t>pulmonary disease: a prospective, </a:t>
            </a:r>
            <a:r>
              <a:rPr lang="en-US" sz="1800" dirty="0" err="1" smtClean="0"/>
              <a:t>multicentre</a:t>
            </a:r>
            <a:r>
              <a:rPr lang="en-US" sz="1800" dirty="0" smtClean="0"/>
              <a:t>, </a:t>
            </a:r>
            <a:r>
              <a:rPr lang="en-US" sz="1800" dirty="0" err="1" smtClean="0"/>
              <a:t>randomised</a:t>
            </a:r>
            <a:r>
              <a:rPr lang="en-US" sz="1800" dirty="0"/>
              <a:t>, controlled clinical trial. Lancet </a:t>
            </a:r>
            <a:r>
              <a:rPr lang="en-US" sz="1800" dirty="0" err="1"/>
              <a:t>Respir</a:t>
            </a:r>
            <a:r>
              <a:rPr lang="en-US" sz="1800" dirty="0"/>
              <a:t> </a:t>
            </a:r>
            <a:r>
              <a:rPr lang="en-US" sz="1800" dirty="0" smtClean="0"/>
              <a:t>Med </a:t>
            </a:r>
            <a:r>
              <a:rPr lang="it-IT" sz="1800" dirty="0" smtClean="0"/>
              <a:t>2014 </a:t>
            </a:r>
            <a:r>
              <a:rPr lang="it-IT" sz="1800" dirty="0"/>
              <a:t>Sep;2(9):698-705.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17001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600" i="1" dirty="0"/>
              <a:t>Pagina 29, colonna di destra, fine del secondo paragrafo,</a:t>
            </a:r>
          </a:p>
          <a:p>
            <a:pPr marL="0" indent="0">
              <a:buNone/>
            </a:pPr>
            <a:r>
              <a:rPr lang="it-IT" sz="2600" i="1" dirty="0"/>
              <a:t>inserire:</a:t>
            </a:r>
          </a:p>
          <a:p>
            <a:pPr marL="0" indent="0">
              <a:buNone/>
            </a:pPr>
            <a:r>
              <a:rPr lang="it-IT" sz="2600" dirty="0"/>
              <a:t>Sono state sperimentate diverse tecniche </a:t>
            </a:r>
            <a:r>
              <a:rPr lang="it-IT" sz="2600" dirty="0" err="1" smtClean="0"/>
              <a:t>broncoscopiche</a:t>
            </a:r>
            <a:r>
              <a:rPr lang="it-IT" sz="2600" dirty="0" smtClean="0"/>
              <a:t> di </a:t>
            </a:r>
            <a:r>
              <a:rPr lang="it-IT" sz="2600" dirty="0"/>
              <a:t>riduzione volumetrica polmonare (es. valvole, colle, coils).</a:t>
            </a:r>
          </a:p>
          <a:p>
            <a:pPr marL="0" indent="0">
              <a:buNone/>
            </a:pPr>
            <a:r>
              <a:rPr lang="it-IT" sz="2600" dirty="0"/>
              <a:t>Tuttavia, le evidenze dimostrate non sono ancora </a:t>
            </a:r>
            <a:r>
              <a:rPr lang="it-IT" sz="2600" dirty="0" smtClean="0"/>
              <a:t>sufficienti per </a:t>
            </a:r>
            <a:r>
              <a:rPr lang="it-IT" sz="2600" dirty="0"/>
              <a:t>determinare rapporti rischio-beneficio, </a:t>
            </a:r>
            <a:r>
              <a:rPr lang="it-IT" sz="2600" dirty="0" smtClean="0"/>
              <a:t>costo-efficacia ed </a:t>
            </a:r>
            <a:r>
              <a:rPr lang="it-IT" sz="2600" dirty="0"/>
              <a:t>i possibili ruoli nella strategia terapeutica dei pazienti </a:t>
            </a:r>
            <a:r>
              <a:rPr lang="it-IT" sz="2600" dirty="0" smtClean="0"/>
              <a:t>con enfisema</a:t>
            </a:r>
            <a:r>
              <a:rPr lang="it-IT" sz="2600" dirty="0"/>
              <a:t>. Queste tecniche non dovrebbero essere </a:t>
            </a:r>
            <a:r>
              <a:rPr lang="it-IT" sz="2600" dirty="0" smtClean="0"/>
              <a:t>utilizzate al </a:t>
            </a:r>
            <a:r>
              <a:rPr lang="it-IT" sz="2600" dirty="0"/>
              <a:t>di fuori di studi clinici </a:t>
            </a:r>
            <a:r>
              <a:rPr lang="it-IT" sz="2600" dirty="0" smtClean="0"/>
              <a:t>finché non </a:t>
            </a:r>
            <a:r>
              <a:rPr lang="it-IT" sz="2600" dirty="0"/>
              <a:t>saranno </a:t>
            </a:r>
            <a:r>
              <a:rPr lang="it-IT" sz="2600" dirty="0" smtClean="0"/>
              <a:t>disponibili maggiori </a:t>
            </a:r>
            <a:r>
              <a:rPr lang="it-IT" sz="2600" dirty="0"/>
              <a:t>dati ed evidenze.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164849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800" y="1152996"/>
            <a:ext cx="8316664" cy="57050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i="1" dirty="0"/>
              <a:t>Pagina 30, colonna di </a:t>
            </a:r>
            <a:r>
              <a:rPr lang="it-IT" sz="1800" i="1" dirty="0" err="1"/>
              <a:t>sx</a:t>
            </a:r>
            <a:r>
              <a:rPr lang="it-IT" sz="1800" i="1" dirty="0"/>
              <a:t>, fine del primo paragrafo, inserire:</a:t>
            </a:r>
          </a:p>
          <a:p>
            <a:pPr marL="0" indent="0">
              <a:buNone/>
            </a:pPr>
            <a:r>
              <a:rPr lang="it-IT" sz="1800" b="1" dirty="0"/>
              <a:t>Programmi di cura integrati</a:t>
            </a:r>
            <a:r>
              <a:rPr lang="it-IT" sz="1800" b="1" i="1" dirty="0"/>
              <a:t>. </a:t>
            </a:r>
            <a:r>
              <a:rPr lang="it-IT" sz="1800" dirty="0"/>
              <a:t>La BPCO </a:t>
            </a:r>
            <a:r>
              <a:rPr lang="it-IT" sz="1800" dirty="0" smtClean="0"/>
              <a:t>è </a:t>
            </a:r>
            <a:r>
              <a:rPr lang="it-IT" sz="1800" dirty="0"/>
              <a:t>una malattia </a:t>
            </a:r>
            <a:r>
              <a:rPr lang="it-IT" sz="1800" dirty="0" smtClean="0"/>
              <a:t>complessa che </a:t>
            </a:r>
            <a:r>
              <a:rPr lang="it-IT" sz="1800" dirty="0"/>
              <a:t>richiede la partecipazione di molteplici </a:t>
            </a:r>
            <a:r>
              <a:rPr lang="it-IT" sz="1800" dirty="0" smtClean="0"/>
              <a:t>operatori sanitari </a:t>
            </a:r>
            <a:r>
              <a:rPr lang="it-IT" sz="1800" dirty="0"/>
              <a:t>che integrino le loro conoscenze ed il loro lavoro. </a:t>
            </a:r>
            <a:r>
              <a:rPr lang="it-IT" sz="1800" dirty="0" smtClean="0"/>
              <a:t>In linea </a:t>
            </a:r>
            <a:r>
              <a:rPr lang="it-IT" sz="1800" dirty="0"/>
              <a:t>di principio, si consiglia l’uso di un programma </a:t>
            </a:r>
            <a:r>
              <a:rPr lang="it-IT" sz="1800" dirty="0" smtClean="0"/>
              <a:t>strutturato che </a:t>
            </a:r>
            <a:r>
              <a:rPr lang="it-IT" sz="1800" dirty="0"/>
              <a:t>indichi come ogni componente debba fornire </a:t>
            </a:r>
            <a:r>
              <a:rPr lang="it-IT" sz="1800" dirty="0" smtClean="0"/>
              <a:t>la cura più </a:t>
            </a:r>
            <a:r>
              <a:rPr lang="it-IT" sz="1800" dirty="0"/>
              <a:t>efficiente ed efficace, anche se le evidenze su </a:t>
            </a:r>
            <a:r>
              <a:rPr lang="it-IT" sz="1800" dirty="0" smtClean="0"/>
              <a:t>questo punto </a:t>
            </a:r>
            <a:r>
              <a:rPr lang="it-IT" sz="1800" dirty="0"/>
              <a:t>sono contraddittorie. Una meta-analisi di </a:t>
            </a:r>
            <a:r>
              <a:rPr lang="it-IT" sz="1800" dirty="0" smtClean="0"/>
              <a:t>piccoli trials </a:t>
            </a:r>
            <a:r>
              <a:rPr lang="it-IT" sz="1800" dirty="0"/>
              <a:t>evidenzia che un programma di cura integrato </a:t>
            </a:r>
            <a:r>
              <a:rPr lang="it-IT" sz="1800" dirty="0" smtClean="0"/>
              <a:t>migliora diversi </a:t>
            </a:r>
            <a:r>
              <a:rPr lang="it-IT" sz="1800" dirty="0" err="1"/>
              <a:t>outcome</a:t>
            </a:r>
            <a:r>
              <a:rPr lang="it-IT" sz="1800" dirty="0"/>
              <a:t> clinici, ma non </a:t>
            </a:r>
            <a:r>
              <a:rPr lang="it-IT" sz="1800" dirty="0" smtClean="0"/>
              <a:t>mortalità</a:t>
            </a:r>
            <a:r>
              <a:rPr lang="it-IT" sz="1800" baseline="30000" dirty="0" smtClean="0"/>
              <a:t>600</a:t>
            </a:r>
            <a:r>
              <a:rPr lang="it-IT" sz="1800" dirty="0"/>
              <a:t>. Al contrario, </a:t>
            </a:r>
            <a:r>
              <a:rPr lang="it-IT" sz="1800" dirty="0" smtClean="0"/>
              <a:t>un ampio </a:t>
            </a:r>
            <a:r>
              <a:rPr lang="it-IT" sz="1800" dirty="0"/>
              <a:t>studio multicentrico condotto all’interno di un s</a:t>
            </a:r>
            <a:r>
              <a:rPr lang="it-IT" sz="1800" dirty="0" smtClean="0"/>
              <a:t>istema di </a:t>
            </a:r>
            <a:r>
              <a:rPr lang="it-IT" sz="1800" dirty="0"/>
              <a:t>assistenza ben organizzato non ha confermato </a:t>
            </a:r>
            <a:r>
              <a:rPr lang="it-IT" sz="1800" dirty="0" smtClean="0"/>
              <a:t>quanto suddetto</a:t>
            </a:r>
            <a:r>
              <a:rPr lang="it-IT" sz="1800" baseline="30000" dirty="0" smtClean="0"/>
              <a:t>601</a:t>
            </a:r>
            <a:r>
              <a:rPr lang="it-IT" sz="1800" dirty="0"/>
              <a:t>. La conclusione pragmatica </a:t>
            </a:r>
            <a:r>
              <a:rPr lang="it-IT" sz="1800" dirty="0" smtClean="0"/>
              <a:t>è </a:t>
            </a:r>
            <a:r>
              <a:rPr lang="it-IT" sz="1800" dirty="0"/>
              <a:t>che un </a:t>
            </a:r>
            <a:r>
              <a:rPr lang="it-IT" sz="1800" dirty="0" smtClean="0"/>
              <a:t>sistema ben </a:t>
            </a:r>
            <a:r>
              <a:rPr lang="it-IT" sz="1800" dirty="0"/>
              <a:t>organizzato di assistenza </a:t>
            </a:r>
            <a:r>
              <a:rPr lang="it-IT" sz="1800" dirty="0" smtClean="0"/>
              <a:t>sanitaria è importante</a:t>
            </a:r>
            <a:r>
              <a:rPr lang="it-IT" sz="1800" dirty="0"/>
              <a:t>, </a:t>
            </a:r>
            <a:r>
              <a:rPr lang="it-IT" sz="1800" dirty="0" smtClean="0"/>
              <a:t>ma possono </a:t>
            </a:r>
            <a:r>
              <a:rPr lang="it-IT" sz="1800" dirty="0"/>
              <a:t>anche non esserci vantaggi nella strutturazione </a:t>
            </a:r>
            <a:r>
              <a:rPr lang="it-IT" sz="1800" dirty="0" smtClean="0"/>
              <a:t>di programma </a:t>
            </a:r>
            <a:r>
              <a:rPr lang="it-IT" sz="1800" dirty="0"/>
              <a:t>formale.</a:t>
            </a:r>
          </a:p>
          <a:p>
            <a:pPr marL="0" indent="0">
              <a:buNone/>
            </a:pPr>
            <a:r>
              <a:rPr lang="it-IT" sz="1800" b="1" dirty="0"/>
              <a:t>Reference 600</a:t>
            </a:r>
            <a:r>
              <a:rPr lang="it-IT" sz="1800" dirty="0"/>
              <a:t>: </a:t>
            </a:r>
            <a:r>
              <a:rPr lang="it-IT" sz="1800" dirty="0" err="1"/>
              <a:t>Kruis</a:t>
            </a:r>
            <a:r>
              <a:rPr lang="it-IT" sz="1800" dirty="0"/>
              <a:t> AL, </a:t>
            </a:r>
            <a:r>
              <a:rPr lang="it-IT" sz="1800" dirty="0" err="1"/>
              <a:t>Smidt</a:t>
            </a:r>
            <a:r>
              <a:rPr lang="it-IT" sz="1800" dirty="0"/>
              <a:t> N, </a:t>
            </a:r>
            <a:r>
              <a:rPr lang="it-IT" sz="1800" dirty="0" err="1"/>
              <a:t>Assendelft</a:t>
            </a:r>
            <a:r>
              <a:rPr lang="it-IT" sz="1800" dirty="0"/>
              <a:t> WJJ, </a:t>
            </a:r>
            <a:r>
              <a:rPr lang="it-IT" sz="1800" dirty="0" err="1" smtClean="0"/>
              <a:t>Gussekloo</a:t>
            </a:r>
            <a:r>
              <a:rPr lang="it-IT" sz="1800" dirty="0" smtClean="0"/>
              <a:t> </a:t>
            </a:r>
            <a:r>
              <a:rPr lang="en-US" sz="1800" dirty="0" smtClean="0"/>
              <a:t>J</a:t>
            </a:r>
            <a:r>
              <a:rPr lang="en-US" sz="1800" dirty="0"/>
              <a:t>, Boland MRS, et al. Integrated </a:t>
            </a:r>
            <a:r>
              <a:rPr lang="en-US" sz="1800" dirty="0" smtClean="0"/>
              <a:t>disease management interventions </a:t>
            </a:r>
            <a:r>
              <a:rPr lang="en-US" sz="1800" dirty="0"/>
              <a:t>for patients with chronic obstructive </a:t>
            </a:r>
            <a:r>
              <a:rPr lang="en-US" sz="1800" dirty="0" smtClean="0"/>
              <a:t>pulmonary disease</a:t>
            </a:r>
            <a:r>
              <a:rPr lang="en-US" sz="1800" dirty="0"/>
              <a:t>. Cochrane Database of Systematic </a:t>
            </a:r>
            <a:r>
              <a:rPr lang="en-US" sz="1800" dirty="0" smtClean="0"/>
              <a:t>Reviews 2013</a:t>
            </a:r>
            <a:r>
              <a:rPr lang="en-US" sz="1800" dirty="0"/>
              <a:t>, Issue 10. Art. No.:CD009437.</a:t>
            </a:r>
          </a:p>
          <a:p>
            <a:pPr marL="0" indent="0">
              <a:buNone/>
            </a:pPr>
            <a:r>
              <a:rPr lang="it-IT" sz="1800" b="1" dirty="0"/>
              <a:t>Reference 601</a:t>
            </a:r>
            <a:r>
              <a:rPr lang="it-IT" sz="1800" dirty="0"/>
              <a:t>: </a:t>
            </a:r>
            <a:r>
              <a:rPr lang="it-IT" sz="1800" dirty="0" err="1"/>
              <a:t>Kruis</a:t>
            </a:r>
            <a:r>
              <a:rPr lang="it-IT" sz="1800" dirty="0"/>
              <a:t> AL, </a:t>
            </a:r>
            <a:r>
              <a:rPr lang="it-IT" sz="1800" dirty="0" err="1"/>
              <a:t>Boland</a:t>
            </a:r>
            <a:r>
              <a:rPr lang="it-IT" sz="1800" dirty="0"/>
              <a:t> MRS, </a:t>
            </a:r>
            <a:r>
              <a:rPr lang="it-IT" sz="1800" dirty="0" err="1"/>
              <a:t>Assendelft</a:t>
            </a:r>
            <a:r>
              <a:rPr lang="it-IT" sz="1800" dirty="0"/>
              <a:t> </a:t>
            </a:r>
            <a:r>
              <a:rPr lang="it-IT" sz="1800" dirty="0" smtClean="0"/>
              <a:t>WJJ, </a:t>
            </a:r>
            <a:r>
              <a:rPr lang="it-IT" sz="1800" dirty="0" err="1" smtClean="0"/>
              <a:t>Gussekloo</a:t>
            </a:r>
            <a:r>
              <a:rPr lang="it-IT" sz="1800" dirty="0" smtClean="0"/>
              <a:t> </a:t>
            </a:r>
            <a:r>
              <a:rPr lang="it-IT" sz="1800" dirty="0"/>
              <a:t>J, </a:t>
            </a:r>
            <a:r>
              <a:rPr lang="it-IT" sz="1800" dirty="0" err="1"/>
              <a:t>Tsiachristas</a:t>
            </a:r>
            <a:r>
              <a:rPr lang="it-IT" sz="1800" dirty="0"/>
              <a:t> A, </a:t>
            </a:r>
            <a:r>
              <a:rPr lang="it-IT" sz="1800" dirty="0" err="1"/>
              <a:t>Stijnen</a:t>
            </a:r>
            <a:r>
              <a:rPr lang="it-IT" sz="1800" dirty="0"/>
              <a:t> T, et al. </a:t>
            </a:r>
            <a:r>
              <a:rPr lang="it-IT" sz="1800" dirty="0" err="1" smtClean="0"/>
              <a:t>Effectiveness</a:t>
            </a:r>
            <a:r>
              <a:rPr lang="it-IT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integrated disease management for primary care </a:t>
            </a:r>
            <a:r>
              <a:rPr lang="en-US" sz="1800" dirty="0" smtClean="0"/>
              <a:t>chronic obstructive </a:t>
            </a:r>
            <a:r>
              <a:rPr lang="en-US" sz="1800" dirty="0"/>
              <a:t>pulmonary disease patients: results of </a:t>
            </a:r>
            <a:r>
              <a:rPr lang="en-US" sz="1800" dirty="0" smtClean="0"/>
              <a:t>cluster </a:t>
            </a:r>
            <a:r>
              <a:rPr lang="it-IT" sz="1800" dirty="0" err="1" smtClean="0"/>
              <a:t>randomised</a:t>
            </a:r>
            <a:r>
              <a:rPr lang="it-IT" sz="1800" dirty="0" smtClean="0"/>
              <a:t> </a:t>
            </a:r>
            <a:r>
              <a:rPr lang="it-IT" sz="1800" dirty="0"/>
              <a:t>trial. BMJ 2014;349:g5392.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208305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i="1" dirty="0"/>
              <a:t>Pagina 40, colonna di destra, secondo comma</a:t>
            </a:r>
            <a:r>
              <a:rPr lang="it-IT" sz="2800" i="1" dirty="0" smtClean="0"/>
              <a:t>, </a:t>
            </a:r>
            <a:r>
              <a:rPr lang="it-IT" sz="2800" i="1" dirty="0"/>
              <a:t>linee </a:t>
            </a:r>
            <a:r>
              <a:rPr lang="it-IT" sz="2800" i="1" dirty="0" smtClean="0"/>
              <a:t>13- 14</a:t>
            </a:r>
            <a:r>
              <a:rPr lang="it-IT" sz="2800" i="1" dirty="0"/>
              <a:t>, modificare frase e inserire il riferimento:</a:t>
            </a:r>
          </a:p>
          <a:p>
            <a:pPr marL="0" indent="0">
              <a:buNone/>
            </a:pPr>
            <a:r>
              <a:rPr lang="it-IT" sz="2800" dirty="0"/>
              <a:t>…ed incrementare le ospedalizzazioni e la </a:t>
            </a:r>
            <a:r>
              <a:rPr lang="it-IT" sz="2800" dirty="0" smtClean="0"/>
              <a:t>mortalità</a:t>
            </a:r>
            <a:r>
              <a:rPr lang="it-IT" sz="2800" baseline="30000" dirty="0" smtClean="0"/>
              <a:t>603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r>
              <a:rPr lang="it-IT" sz="2800" b="1" dirty="0"/>
              <a:t>Reference 603</a:t>
            </a:r>
            <a:r>
              <a:rPr lang="it-IT" sz="2800" dirty="0"/>
              <a:t>: </a:t>
            </a:r>
            <a:r>
              <a:rPr lang="it-IT" sz="2800" dirty="0" err="1"/>
              <a:t>Faustini</a:t>
            </a:r>
            <a:r>
              <a:rPr lang="it-IT" sz="2800" dirty="0"/>
              <a:t> A, </a:t>
            </a:r>
            <a:r>
              <a:rPr lang="it-IT" sz="2800" dirty="0" err="1"/>
              <a:t>Stafoggia</a:t>
            </a:r>
            <a:r>
              <a:rPr lang="it-IT" sz="2800" dirty="0"/>
              <a:t> M, </a:t>
            </a:r>
            <a:r>
              <a:rPr lang="it-IT" sz="2800" dirty="0" err="1"/>
              <a:t>Colais</a:t>
            </a:r>
            <a:r>
              <a:rPr lang="it-IT" sz="2800" dirty="0"/>
              <a:t> P, </a:t>
            </a:r>
            <a:r>
              <a:rPr lang="it-IT" sz="2800" dirty="0" smtClean="0"/>
              <a:t>Berti G</a:t>
            </a:r>
            <a:r>
              <a:rPr lang="it-IT" sz="2800" dirty="0"/>
              <a:t>, Bisanti L, </a:t>
            </a:r>
            <a:r>
              <a:rPr lang="it-IT" sz="2800" dirty="0" err="1"/>
              <a:t>Cadum</a:t>
            </a:r>
            <a:r>
              <a:rPr lang="it-IT" sz="2800" dirty="0"/>
              <a:t> E, et al. </a:t>
            </a:r>
            <a:r>
              <a:rPr lang="it-IT" sz="2800" dirty="0" err="1"/>
              <a:t>EpiAir</a:t>
            </a:r>
            <a:r>
              <a:rPr lang="it-IT" sz="2800" dirty="0"/>
              <a:t> Collaborative </a:t>
            </a:r>
            <a:r>
              <a:rPr lang="it-IT" sz="2800" dirty="0" smtClean="0"/>
              <a:t>Group. Air </a:t>
            </a:r>
            <a:r>
              <a:rPr lang="it-IT" sz="2800" dirty="0" err="1"/>
              <a:t>pollution</a:t>
            </a:r>
            <a:r>
              <a:rPr lang="it-IT" sz="2800" dirty="0"/>
              <a:t> and multiple acute </a:t>
            </a:r>
            <a:r>
              <a:rPr lang="it-IT" sz="2800" dirty="0" err="1"/>
              <a:t>respiratory</a:t>
            </a:r>
            <a:r>
              <a:rPr lang="it-IT" sz="2800" dirty="0"/>
              <a:t> </a:t>
            </a:r>
            <a:r>
              <a:rPr lang="it-IT" sz="2800" dirty="0" err="1" smtClean="0"/>
              <a:t>outcomes</a:t>
            </a:r>
            <a:r>
              <a:rPr lang="it-IT" sz="2800" dirty="0" smtClean="0"/>
              <a:t>. </a:t>
            </a:r>
            <a:r>
              <a:rPr lang="it-IT" sz="2800" dirty="0" err="1" smtClean="0"/>
              <a:t>Eur</a:t>
            </a:r>
            <a:r>
              <a:rPr lang="it-IT" sz="2800" dirty="0" smtClean="0"/>
              <a:t> </a:t>
            </a:r>
            <a:r>
              <a:rPr lang="it-IT" sz="2800" dirty="0" err="1" smtClean="0"/>
              <a:t>Respir</a:t>
            </a:r>
            <a:r>
              <a:rPr lang="it-IT" sz="2800" dirty="0" smtClean="0"/>
              <a:t> </a:t>
            </a:r>
            <a:r>
              <a:rPr lang="it-IT" sz="2800" dirty="0"/>
              <a:t>J 2013 Aug;42(2):304-13.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309271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i="1" dirty="0"/>
              <a:t>Pagina 41, colonna di destra, sotto Tabella 5.3, inserire </a:t>
            </a:r>
            <a:r>
              <a:rPr lang="it-IT" sz="2000" i="1" dirty="0" smtClean="0"/>
              <a:t>il nuovo </a:t>
            </a:r>
            <a:r>
              <a:rPr lang="it-IT" sz="2000" i="1" dirty="0"/>
              <a:t>paragrafo e i </a:t>
            </a:r>
            <a:r>
              <a:rPr lang="it-IT" sz="2000" i="1" dirty="0" smtClean="0"/>
              <a:t>riferimenti:</a:t>
            </a:r>
          </a:p>
          <a:p>
            <a:pPr marL="0" indent="0">
              <a:buNone/>
            </a:pPr>
            <a:r>
              <a:rPr lang="it-IT" sz="2000" dirty="0" smtClean="0"/>
              <a:t>La </a:t>
            </a:r>
            <a:r>
              <a:rPr lang="it-IT" sz="2000" dirty="0"/>
              <a:t>prognosi a lungo termine in seguito a </a:t>
            </a:r>
            <a:r>
              <a:rPr lang="it-IT" sz="2000" dirty="0" smtClean="0"/>
              <a:t>ospedalizzazione per </a:t>
            </a:r>
            <a:r>
              <a:rPr lang="it-IT" sz="2000" dirty="0"/>
              <a:t>riacutizzazione di BPCO </a:t>
            </a:r>
            <a:r>
              <a:rPr lang="it-IT" sz="2000" dirty="0" smtClean="0"/>
              <a:t>è </a:t>
            </a:r>
            <a:r>
              <a:rPr lang="it-IT" sz="2000" dirty="0"/>
              <a:t>sfavorevole, si riscontra </a:t>
            </a:r>
            <a:r>
              <a:rPr lang="it-IT" sz="2000" dirty="0" smtClean="0"/>
              <a:t>infatti un </a:t>
            </a:r>
            <a:r>
              <a:rPr lang="it-IT" sz="2000" dirty="0"/>
              <a:t>tasso di </a:t>
            </a:r>
            <a:r>
              <a:rPr lang="it-IT" sz="2000" dirty="0" smtClean="0"/>
              <a:t>mortalità </a:t>
            </a:r>
            <a:r>
              <a:rPr lang="it-IT" sz="2000" dirty="0"/>
              <a:t>a cinque anni di circa il 50%</a:t>
            </a:r>
            <a:r>
              <a:rPr lang="it-IT" sz="2000" baseline="30000" dirty="0"/>
              <a:t>604</a:t>
            </a:r>
            <a:r>
              <a:rPr lang="it-IT" sz="2000" dirty="0"/>
              <a:t> . </a:t>
            </a:r>
            <a:r>
              <a:rPr lang="it-IT" sz="2000" dirty="0" smtClean="0"/>
              <a:t>Fattori indipendenti </a:t>
            </a:r>
            <a:r>
              <a:rPr lang="it-IT" sz="2000" dirty="0"/>
              <a:t>associati a scarsi </a:t>
            </a:r>
            <a:r>
              <a:rPr lang="it-IT" sz="2000" dirty="0" err="1"/>
              <a:t>outcome</a:t>
            </a:r>
            <a:r>
              <a:rPr lang="it-IT" sz="2000" dirty="0"/>
              <a:t> comprendono </a:t>
            </a:r>
            <a:r>
              <a:rPr lang="it-IT" sz="2000" dirty="0" smtClean="0"/>
              <a:t>l’età avanzata</a:t>
            </a:r>
            <a:r>
              <a:rPr lang="it-IT" sz="2000" dirty="0"/>
              <a:t>, un indice di massa corporea basso, le </a:t>
            </a:r>
            <a:r>
              <a:rPr lang="it-IT" sz="2000" dirty="0" err="1" smtClean="0"/>
              <a:t>comorbilità</a:t>
            </a:r>
            <a:r>
              <a:rPr lang="it-IT" sz="2000" dirty="0" smtClean="0"/>
              <a:t> (per </a:t>
            </a:r>
            <a:r>
              <a:rPr lang="it-IT" sz="2000" dirty="0"/>
              <a:t>esempio, cardiovascolari, malattie polmonari o tumori</a:t>
            </a:r>
            <a:r>
              <a:rPr lang="it-IT" sz="2000" dirty="0" smtClean="0"/>
              <a:t>), i </a:t>
            </a:r>
            <a:r>
              <a:rPr lang="it-IT" sz="2000" dirty="0"/>
              <a:t>pregressi ricoveri per riacutizzazioni di BPCO, la </a:t>
            </a:r>
            <a:r>
              <a:rPr lang="it-IT" sz="2000" dirty="0" smtClean="0"/>
              <a:t>gravità clinica </a:t>
            </a:r>
            <a:r>
              <a:rPr lang="it-IT" sz="2000" dirty="0"/>
              <a:t>associata al numero di riacutizzazioni e la </a:t>
            </a:r>
            <a:r>
              <a:rPr lang="it-IT" sz="2000" dirty="0" smtClean="0"/>
              <a:t>necessità di </a:t>
            </a:r>
            <a:r>
              <a:rPr lang="it-IT" sz="2000" dirty="0"/>
              <a:t>ossigenoterapia a lungo termine</a:t>
            </a:r>
            <a:r>
              <a:rPr lang="it-IT" sz="2000" baseline="30000" dirty="0"/>
              <a:t>605,606</a:t>
            </a:r>
            <a:r>
              <a:rPr lang="it-IT" sz="2000" dirty="0"/>
              <a:t>. Pazienti </a:t>
            </a:r>
            <a:r>
              <a:rPr lang="it-IT" sz="2000" dirty="0" smtClean="0"/>
              <a:t>caratterizzati da </a:t>
            </a:r>
            <a:r>
              <a:rPr lang="it-IT" sz="2000" dirty="0"/>
              <a:t>una maggiore prevalenza e </a:t>
            </a:r>
            <a:r>
              <a:rPr lang="it-IT" sz="2000" dirty="0" smtClean="0"/>
              <a:t>gravità </a:t>
            </a:r>
            <a:r>
              <a:rPr lang="it-IT" sz="2000" dirty="0"/>
              <a:t>dei </a:t>
            </a:r>
            <a:r>
              <a:rPr lang="it-IT" sz="2000" dirty="0" smtClean="0"/>
              <a:t>sintomi respiratori</a:t>
            </a:r>
            <a:r>
              <a:rPr lang="it-IT" sz="2000" dirty="0"/>
              <a:t>, da una scarsa </a:t>
            </a:r>
            <a:r>
              <a:rPr lang="it-IT" sz="2000" dirty="0" smtClean="0"/>
              <a:t>qualità </a:t>
            </a:r>
            <a:r>
              <a:rPr lang="it-IT" sz="2000" dirty="0"/>
              <a:t>di vita, da una </a:t>
            </a:r>
            <a:r>
              <a:rPr lang="it-IT" sz="2000" dirty="0" smtClean="0"/>
              <a:t>funzionalità polmonare peggiore</a:t>
            </a:r>
            <a:r>
              <a:rPr lang="it-IT" sz="2000" dirty="0"/>
              <a:t>, da una minore </a:t>
            </a:r>
            <a:r>
              <a:rPr lang="it-IT" sz="2000" dirty="0" smtClean="0"/>
              <a:t>capacità </a:t>
            </a:r>
            <a:r>
              <a:rPr lang="it-IT" sz="2000" dirty="0"/>
              <a:t>di </a:t>
            </a:r>
            <a:r>
              <a:rPr lang="it-IT" sz="2000" dirty="0" smtClean="0"/>
              <a:t>esercizio fisico</a:t>
            </a:r>
            <a:r>
              <a:rPr lang="it-IT" sz="2000" dirty="0"/>
              <a:t>, da </a:t>
            </a:r>
            <a:r>
              <a:rPr lang="it-IT" sz="2000" dirty="0" smtClean="0"/>
              <a:t>un'immagine </a:t>
            </a:r>
            <a:r>
              <a:rPr lang="it-IT" sz="2000" dirty="0"/>
              <a:t>TC caratterizzata da bassa </a:t>
            </a:r>
            <a:r>
              <a:rPr lang="it-IT" sz="2000" dirty="0" smtClean="0"/>
              <a:t>densità del </a:t>
            </a:r>
            <a:r>
              <a:rPr lang="it-IT" sz="2000" dirty="0"/>
              <a:t>parenchima polmonare e da pareti bronchiali </a:t>
            </a:r>
            <a:r>
              <a:rPr lang="it-IT" sz="2000" dirty="0" smtClean="0"/>
              <a:t>ispessite sono </a:t>
            </a:r>
            <a:r>
              <a:rPr lang="it-IT" sz="2000" dirty="0"/>
              <a:t>associate ad un rischio di ridotta sopravvivenza a </a:t>
            </a:r>
            <a:r>
              <a:rPr lang="it-IT" sz="2000" dirty="0" smtClean="0"/>
              <a:t>lungo termine </a:t>
            </a:r>
            <a:r>
              <a:rPr lang="it-IT" sz="2000" dirty="0"/>
              <a:t>in seguito a riacutizzazioni di BPCO</a:t>
            </a:r>
            <a:r>
              <a:rPr lang="it-IT" sz="2000" baseline="30000" dirty="0"/>
              <a:t>607</a:t>
            </a:r>
            <a:r>
              <a:rPr lang="it-IT" sz="2000" dirty="0"/>
              <a:t>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49165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Reference 604</a:t>
            </a:r>
            <a:r>
              <a:rPr lang="nl-NL" sz="2000" dirty="0"/>
              <a:t>: Hoogendoorn M, Hoogenveen RT, </a:t>
            </a:r>
            <a:r>
              <a:rPr lang="nl-NL" sz="2000" dirty="0" smtClean="0"/>
              <a:t>Ruttenvan </a:t>
            </a:r>
            <a:r>
              <a:rPr lang="en-US" sz="2000" dirty="0" err="1" smtClean="0"/>
              <a:t>Molken</a:t>
            </a:r>
            <a:r>
              <a:rPr lang="en-US" sz="2000" dirty="0" smtClean="0"/>
              <a:t> </a:t>
            </a:r>
            <a:r>
              <a:rPr lang="en-US" sz="2000" dirty="0"/>
              <a:t>MP, </a:t>
            </a:r>
            <a:r>
              <a:rPr lang="en-US" sz="2000" dirty="0" err="1"/>
              <a:t>Vestbo</a:t>
            </a:r>
            <a:r>
              <a:rPr lang="en-US" sz="2000" dirty="0"/>
              <a:t> J, </a:t>
            </a:r>
            <a:r>
              <a:rPr lang="en-US" sz="2000" dirty="0" err="1"/>
              <a:t>Feenstra</a:t>
            </a:r>
            <a:r>
              <a:rPr lang="en-US" sz="2000" dirty="0"/>
              <a:t> TL. Case fatality </a:t>
            </a:r>
            <a:r>
              <a:rPr lang="en-US" sz="2000" dirty="0" smtClean="0"/>
              <a:t>of COPD </a:t>
            </a:r>
            <a:r>
              <a:rPr lang="en-US" sz="2000" dirty="0"/>
              <a:t>exacerbations: a meta-analysis and statistical </a:t>
            </a:r>
            <a:r>
              <a:rPr lang="en-US" sz="2000" dirty="0" smtClean="0"/>
              <a:t>modelling </a:t>
            </a:r>
            <a:r>
              <a:rPr lang="it-IT" sz="2000" dirty="0" err="1" smtClean="0"/>
              <a:t>approach</a:t>
            </a:r>
            <a:r>
              <a:rPr lang="it-IT" sz="2000" dirty="0"/>
              <a:t>. </a:t>
            </a:r>
            <a:r>
              <a:rPr lang="it-IT" sz="2000" dirty="0" err="1"/>
              <a:t>Eur</a:t>
            </a:r>
            <a:r>
              <a:rPr lang="it-IT" sz="2000" dirty="0"/>
              <a:t> </a:t>
            </a:r>
            <a:r>
              <a:rPr lang="it-IT" sz="2000" dirty="0" err="1"/>
              <a:t>Respir</a:t>
            </a:r>
            <a:r>
              <a:rPr lang="it-IT" sz="2000" dirty="0"/>
              <a:t> J 2011; </a:t>
            </a:r>
            <a:r>
              <a:rPr lang="it-IT" sz="2000" dirty="0" smtClean="0"/>
              <a:t>37:508-515. </a:t>
            </a:r>
          </a:p>
          <a:p>
            <a:pPr marL="0" indent="0">
              <a:buNone/>
            </a:pPr>
            <a:r>
              <a:rPr lang="it-IT" sz="2000" b="1" dirty="0" smtClean="0"/>
              <a:t>Reference </a:t>
            </a:r>
            <a:r>
              <a:rPr lang="it-IT" sz="2000" b="1" dirty="0"/>
              <a:t>605</a:t>
            </a:r>
            <a:r>
              <a:rPr lang="it-IT" sz="2000" dirty="0"/>
              <a:t>: Piquet J, </a:t>
            </a:r>
            <a:r>
              <a:rPr lang="it-IT" sz="2000" dirty="0" err="1"/>
              <a:t>Chavaillon</a:t>
            </a:r>
            <a:r>
              <a:rPr lang="it-IT" sz="2000" dirty="0"/>
              <a:t> J-M, David P, Martin </a:t>
            </a:r>
            <a:r>
              <a:rPr lang="it-IT" sz="2000" dirty="0" smtClean="0"/>
              <a:t>F, </a:t>
            </a:r>
            <a:r>
              <a:rPr lang="en-US" sz="2000" dirty="0" err="1" smtClean="0"/>
              <a:t>Blanchon</a:t>
            </a:r>
            <a:r>
              <a:rPr lang="en-US" sz="2000" dirty="0" smtClean="0"/>
              <a:t> </a:t>
            </a:r>
            <a:r>
              <a:rPr lang="en-US" sz="2000" dirty="0"/>
              <a:t>F, Roche N, French College of General </a:t>
            </a:r>
            <a:r>
              <a:rPr lang="en-US" sz="2000" dirty="0" smtClean="0"/>
              <a:t>Hospital Respiratory </a:t>
            </a:r>
            <a:r>
              <a:rPr lang="en-US" sz="2000" dirty="0"/>
              <a:t>Physicians (CPHG). High-risk patients </a:t>
            </a:r>
            <a:r>
              <a:rPr lang="en-US" sz="2000" dirty="0" smtClean="0"/>
              <a:t>following hospitalisation </a:t>
            </a:r>
            <a:r>
              <a:rPr lang="en-US" sz="2000" dirty="0"/>
              <a:t>for an acute exacerbation of COPD. </a:t>
            </a:r>
            <a:r>
              <a:rPr lang="en-US" sz="2000" dirty="0" err="1" smtClean="0"/>
              <a:t>Eur</a:t>
            </a:r>
            <a:r>
              <a:rPr lang="en-US" sz="2000" dirty="0" smtClean="0"/>
              <a:t> </a:t>
            </a:r>
            <a:r>
              <a:rPr lang="it-IT" sz="2000" dirty="0" err="1" smtClean="0"/>
              <a:t>Respir</a:t>
            </a:r>
            <a:r>
              <a:rPr lang="it-IT" sz="2000" dirty="0" smtClean="0"/>
              <a:t> </a:t>
            </a:r>
            <a:r>
              <a:rPr lang="it-IT" sz="2000" dirty="0"/>
              <a:t>J 2013; </a:t>
            </a:r>
            <a:r>
              <a:rPr lang="it-IT" sz="2000" dirty="0" smtClean="0"/>
              <a:t>42:946-955.</a:t>
            </a:r>
          </a:p>
          <a:p>
            <a:pPr marL="0" indent="0">
              <a:buNone/>
            </a:pPr>
            <a:r>
              <a:rPr lang="it-IT" sz="2000" b="1" dirty="0" smtClean="0"/>
              <a:t>Reference </a:t>
            </a:r>
            <a:r>
              <a:rPr lang="it-IT" sz="2000" b="1" dirty="0"/>
              <a:t>606</a:t>
            </a:r>
            <a:r>
              <a:rPr lang="it-IT" sz="2000" dirty="0"/>
              <a:t>: </a:t>
            </a:r>
            <a:r>
              <a:rPr lang="it-IT" sz="2000" dirty="0" err="1"/>
              <a:t>Singanayagam</a:t>
            </a:r>
            <a:r>
              <a:rPr lang="it-IT" sz="2000" dirty="0"/>
              <a:t> A, </a:t>
            </a:r>
            <a:r>
              <a:rPr lang="it-IT" sz="2000" dirty="0" err="1"/>
              <a:t>Schembri</a:t>
            </a:r>
            <a:r>
              <a:rPr lang="it-IT" sz="2000" dirty="0"/>
              <a:t> S, </a:t>
            </a:r>
            <a:r>
              <a:rPr lang="it-IT" sz="2000" dirty="0" err="1" smtClean="0"/>
              <a:t>Chalmers</a:t>
            </a:r>
            <a:r>
              <a:rPr lang="it-IT" sz="2000" dirty="0" smtClean="0"/>
              <a:t> </a:t>
            </a:r>
            <a:r>
              <a:rPr lang="en-US" sz="2000" dirty="0" smtClean="0"/>
              <a:t>JD</a:t>
            </a:r>
            <a:r>
              <a:rPr lang="en-US" sz="2000" dirty="0"/>
              <a:t>. Predictors of Mortality in Hospitalized Adults with </a:t>
            </a:r>
            <a:r>
              <a:rPr lang="en-US" sz="2000" dirty="0" smtClean="0"/>
              <a:t>Acute Exacerbation </a:t>
            </a:r>
            <a:r>
              <a:rPr lang="en-US" sz="2000" dirty="0"/>
              <a:t>of Chronic Obstructive Pulmonary </a:t>
            </a:r>
            <a:r>
              <a:rPr lang="en-US" sz="2000" dirty="0" smtClean="0"/>
              <a:t>Disease. A </a:t>
            </a:r>
            <a:r>
              <a:rPr lang="en-US" sz="2000" dirty="0"/>
              <a:t>Systematic Review and Meta analysis. Ann. Am. </a:t>
            </a:r>
            <a:r>
              <a:rPr lang="en-US" sz="2000" dirty="0" err="1" smtClean="0"/>
              <a:t>Thorac</a:t>
            </a:r>
            <a:r>
              <a:rPr lang="en-US" sz="2000" dirty="0" smtClean="0"/>
              <a:t>. </a:t>
            </a:r>
            <a:r>
              <a:rPr lang="it-IT" sz="2000" dirty="0" err="1" smtClean="0"/>
              <a:t>Soc</a:t>
            </a:r>
            <a:r>
              <a:rPr lang="it-IT" sz="2000" dirty="0"/>
              <a:t>. 2013;10:81-89.</a:t>
            </a:r>
          </a:p>
          <a:p>
            <a:pPr marL="0" indent="0">
              <a:buNone/>
            </a:pPr>
            <a:r>
              <a:rPr lang="it-IT" sz="2000" b="1" dirty="0"/>
              <a:t>Reference 607</a:t>
            </a:r>
            <a:r>
              <a:rPr lang="it-IT" sz="2000" dirty="0"/>
              <a:t>: Garcia-</a:t>
            </a:r>
            <a:r>
              <a:rPr lang="it-IT" sz="2000" dirty="0" err="1"/>
              <a:t>Aymerich</a:t>
            </a:r>
            <a:r>
              <a:rPr lang="it-IT" sz="2000" dirty="0"/>
              <a:t> J, Gomez </a:t>
            </a:r>
            <a:r>
              <a:rPr lang="it-IT" sz="2000" dirty="0" smtClean="0"/>
              <a:t>FP, </a:t>
            </a:r>
            <a:r>
              <a:rPr lang="it-IT" sz="2000" dirty="0" err="1" smtClean="0"/>
              <a:t>Benet</a:t>
            </a:r>
            <a:r>
              <a:rPr lang="it-IT" sz="2000" dirty="0" smtClean="0"/>
              <a:t> M</a:t>
            </a:r>
            <a:r>
              <a:rPr lang="it-IT" sz="2000" dirty="0"/>
              <a:t>, </a:t>
            </a:r>
            <a:r>
              <a:rPr lang="it-IT" sz="2000" dirty="0" err="1"/>
              <a:t>Farrero</a:t>
            </a:r>
            <a:r>
              <a:rPr lang="it-IT" sz="2000" dirty="0"/>
              <a:t> E, </a:t>
            </a:r>
            <a:r>
              <a:rPr lang="it-IT" sz="2000" dirty="0" err="1"/>
              <a:t>Basagana</a:t>
            </a:r>
            <a:r>
              <a:rPr lang="it-IT" sz="2000" dirty="0"/>
              <a:t> X, </a:t>
            </a:r>
            <a:r>
              <a:rPr lang="it-IT" sz="2000" dirty="0" err="1"/>
              <a:t>Gayete</a:t>
            </a:r>
            <a:r>
              <a:rPr lang="it-IT" sz="2000" dirty="0"/>
              <a:t> A, et al. </a:t>
            </a:r>
            <a:r>
              <a:rPr lang="it-IT" sz="2000" dirty="0" err="1" smtClean="0"/>
              <a:t>Identification</a:t>
            </a:r>
            <a:r>
              <a:rPr lang="it-IT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prospective validation of clinically relevant </a:t>
            </a:r>
            <a:r>
              <a:rPr lang="en-US" sz="2000" dirty="0" smtClean="0"/>
              <a:t>chronic obstructive </a:t>
            </a:r>
            <a:r>
              <a:rPr lang="en-US" sz="2000" dirty="0"/>
              <a:t>pulmonary disease (COPD) subtypes. </a:t>
            </a:r>
            <a:r>
              <a:rPr lang="en-US" sz="2000" dirty="0" smtClean="0"/>
              <a:t>Thorax </a:t>
            </a:r>
            <a:r>
              <a:rPr lang="it-IT" sz="2000" dirty="0" smtClean="0"/>
              <a:t>2011;66:430-437</a:t>
            </a:r>
            <a:r>
              <a:rPr lang="it-IT" sz="2000" dirty="0"/>
              <a:t>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31022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i="1" dirty="0"/>
              <a:t>Pagina 45, colonna di destra, ultimo paragrafo, inserire testo</a:t>
            </a:r>
          </a:p>
          <a:p>
            <a:pPr marL="0" indent="0">
              <a:buNone/>
            </a:pPr>
            <a:r>
              <a:rPr lang="it-IT" sz="2400" i="1" dirty="0"/>
              <a:t>e riferimento:</a:t>
            </a:r>
          </a:p>
          <a:p>
            <a:pPr marL="0" indent="0">
              <a:buNone/>
            </a:pPr>
            <a:r>
              <a:rPr lang="it-IT" sz="2400" dirty="0"/>
              <a:t>Un grande studio multicentrico ha indicato che la </a:t>
            </a:r>
            <a:r>
              <a:rPr lang="it-IT" sz="2400" dirty="0" err="1" smtClean="0"/>
              <a:t>simvastatina</a:t>
            </a:r>
            <a:r>
              <a:rPr lang="it-IT" sz="2400" dirty="0" smtClean="0"/>
              <a:t> non </a:t>
            </a:r>
            <a:r>
              <a:rPr lang="it-IT" sz="2400" dirty="0"/>
              <a:t>ha alcun impatto sulla frequenza di </a:t>
            </a:r>
            <a:r>
              <a:rPr lang="it-IT" sz="2400" dirty="0" smtClean="0"/>
              <a:t>esacerbazioni</a:t>
            </a:r>
            <a:r>
              <a:rPr lang="it-IT" sz="2400" baseline="30000" dirty="0" smtClean="0"/>
              <a:t>608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r>
              <a:rPr lang="it-IT" sz="2400" b="1" dirty="0" smtClean="0"/>
              <a:t>Reference </a:t>
            </a:r>
            <a:r>
              <a:rPr lang="it-IT" sz="2400" b="1" dirty="0"/>
              <a:t>608</a:t>
            </a:r>
            <a:r>
              <a:rPr lang="it-IT" sz="2400" dirty="0"/>
              <a:t>: </a:t>
            </a:r>
            <a:r>
              <a:rPr lang="it-IT" sz="2400" dirty="0" err="1"/>
              <a:t>Criner</a:t>
            </a:r>
            <a:r>
              <a:rPr lang="it-IT" sz="2400" dirty="0"/>
              <a:t> GJ, </a:t>
            </a:r>
            <a:r>
              <a:rPr lang="it-IT" sz="2400" dirty="0" err="1"/>
              <a:t>Connett</a:t>
            </a:r>
            <a:r>
              <a:rPr lang="it-IT" sz="2400" dirty="0"/>
              <a:t> JE, Aaron SD, </a:t>
            </a:r>
            <a:r>
              <a:rPr lang="it-IT" sz="2400" dirty="0" smtClean="0"/>
              <a:t>Albert RK</a:t>
            </a:r>
            <a:r>
              <a:rPr lang="it-IT" sz="2400" dirty="0"/>
              <a:t>, Bailey WC, Casaburi R, et al. COPD </a:t>
            </a:r>
            <a:r>
              <a:rPr lang="it-IT" sz="2400" dirty="0" err="1"/>
              <a:t>Clinical</a:t>
            </a:r>
            <a:r>
              <a:rPr lang="it-IT" sz="2400" dirty="0"/>
              <a:t> </a:t>
            </a:r>
            <a:r>
              <a:rPr lang="it-IT" sz="2400" dirty="0" err="1" smtClean="0"/>
              <a:t>Research</a:t>
            </a:r>
            <a:r>
              <a:rPr lang="it-IT" sz="2400" dirty="0" smtClean="0"/>
              <a:t> </a:t>
            </a:r>
            <a:r>
              <a:rPr lang="en-US" sz="2400" dirty="0" smtClean="0"/>
              <a:t>Network</a:t>
            </a:r>
            <a:r>
              <a:rPr lang="en-US" sz="2400" dirty="0"/>
              <a:t>; Canadian Institutes of Health Research. </a:t>
            </a:r>
            <a:r>
              <a:rPr lang="en-US" sz="2400" dirty="0" smtClean="0"/>
              <a:t>Simvastatin for </a:t>
            </a:r>
            <a:r>
              <a:rPr lang="en-US" sz="2400" dirty="0"/>
              <a:t>the prevention of exacerbations in </a:t>
            </a:r>
            <a:r>
              <a:rPr lang="en-US" sz="2400" dirty="0" smtClean="0"/>
              <a:t>moderate-to severe </a:t>
            </a:r>
            <a:r>
              <a:rPr lang="da-DK" sz="2400" dirty="0" smtClean="0"/>
              <a:t>COPD</a:t>
            </a:r>
            <a:r>
              <a:rPr lang="da-DK" sz="2400" dirty="0"/>
              <a:t>. N Engl J Med 2014 Jun 5;370(23):2201-10.</a:t>
            </a:r>
            <a:endParaRPr lang="it-IT" sz="2400" dirty="0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151954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800" y="1340768"/>
            <a:ext cx="8388672" cy="5517232"/>
          </a:xfrm>
        </p:spPr>
        <p:txBody>
          <a:bodyPr/>
          <a:lstStyle/>
          <a:p>
            <a:pPr marL="0" indent="0">
              <a:buNone/>
            </a:pPr>
            <a:r>
              <a:rPr lang="it-IT" sz="2400" i="1" dirty="0"/>
              <a:t>Pagina 48, colonna di sinistra, Punti chiave, inserire </a:t>
            </a:r>
            <a:r>
              <a:rPr lang="it-IT" sz="2400" i="1" dirty="0" smtClean="0"/>
              <a:t>nuovo elemento</a:t>
            </a:r>
            <a:r>
              <a:rPr lang="it-IT" sz="2400" i="1" dirty="0"/>
              <a:t>:</a:t>
            </a:r>
          </a:p>
          <a:p>
            <a:pPr marL="0" indent="0">
              <a:buNone/>
            </a:pPr>
            <a:r>
              <a:rPr lang="it-IT" sz="2400" dirty="0"/>
              <a:t>Il reflusso gastroesofageo (MRGE) </a:t>
            </a:r>
            <a:r>
              <a:rPr lang="it-IT" sz="2400" dirty="0" smtClean="0"/>
              <a:t>è </a:t>
            </a:r>
            <a:r>
              <a:rPr lang="it-IT" sz="2400" dirty="0"/>
              <a:t>associato ad un </a:t>
            </a:r>
            <a:r>
              <a:rPr lang="it-IT" sz="2400" dirty="0" smtClean="0"/>
              <a:t>aumento del </a:t>
            </a:r>
            <a:r>
              <a:rPr lang="it-IT" sz="2400" dirty="0"/>
              <a:t>rischio di esacerbazioni e ad </a:t>
            </a:r>
            <a:r>
              <a:rPr lang="it-IT" sz="2400" dirty="0" smtClean="0"/>
              <a:t>un peggioramento dello </a:t>
            </a:r>
            <a:r>
              <a:rPr lang="it-IT" sz="2400" dirty="0"/>
              <a:t>stato di salute.</a:t>
            </a:r>
          </a:p>
          <a:p>
            <a:pPr marL="0" indent="0">
              <a:buNone/>
            </a:pPr>
            <a:r>
              <a:rPr lang="it-IT" sz="2400" i="1" dirty="0"/>
              <a:t>Pagina 48, colonna di destra, inserire testo, terzo </a:t>
            </a:r>
            <a:r>
              <a:rPr lang="it-IT" sz="2400" i="1" dirty="0" smtClean="0"/>
              <a:t>paragrafo e riferimento:</a:t>
            </a:r>
          </a:p>
          <a:p>
            <a:pPr marL="0" indent="0">
              <a:buNone/>
            </a:pPr>
            <a:r>
              <a:rPr lang="it-IT" sz="2400" dirty="0" smtClean="0"/>
              <a:t>Esiste </a:t>
            </a:r>
            <a:r>
              <a:rPr lang="it-IT" sz="2400" dirty="0"/>
              <a:t>evidenza che nei pazienti con BPCO </a:t>
            </a:r>
            <a:r>
              <a:rPr lang="it-IT" sz="2400" dirty="0" smtClean="0"/>
              <a:t>concomitante aumenta </a:t>
            </a:r>
            <a:r>
              <a:rPr lang="it-IT" sz="2400" dirty="0"/>
              <a:t>il rischio di </a:t>
            </a:r>
            <a:r>
              <a:rPr lang="it-IT" sz="2400" dirty="0" smtClean="0"/>
              <a:t>morbilità </a:t>
            </a:r>
            <a:r>
              <a:rPr lang="it-IT" sz="2400" dirty="0"/>
              <a:t>e </a:t>
            </a:r>
            <a:r>
              <a:rPr lang="it-IT" sz="2400" dirty="0" smtClean="0"/>
              <a:t>mortalità</a:t>
            </a:r>
            <a:r>
              <a:rPr lang="it-IT" sz="2400" baseline="30000" dirty="0" smtClean="0"/>
              <a:t>610</a:t>
            </a:r>
            <a:r>
              <a:rPr lang="it-IT" sz="2400" dirty="0" smtClean="0"/>
              <a:t> </a:t>
            </a:r>
            <a:r>
              <a:rPr lang="it-IT" sz="2400" dirty="0"/>
              <a:t>e che il </a:t>
            </a:r>
            <a:r>
              <a:rPr lang="it-IT" sz="2400" dirty="0" smtClean="0"/>
              <a:t>danno miocardico….</a:t>
            </a:r>
            <a:r>
              <a:rPr lang="it-IT" sz="2400" b="1" dirty="0"/>
              <a:t> Reference 610</a:t>
            </a:r>
            <a:r>
              <a:rPr lang="it-IT" sz="2400" dirty="0"/>
              <a:t>: Campo G, </a:t>
            </a:r>
            <a:r>
              <a:rPr lang="it-IT" sz="2400" dirty="0" err="1"/>
              <a:t>Guastaroba</a:t>
            </a:r>
            <a:r>
              <a:rPr lang="it-IT" sz="2400" dirty="0"/>
              <a:t> P, Marzocchi </a:t>
            </a:r>
            <a:r>
              <a:rPr lang="it-IT" sz="2400" dirty="0" smtClean="0"/>
              <a:t>A, Santarelli </a:t>
            </a:r>
            <a:r>
              <a:rPr lang="it-IT" sz="2400" dirty="0"/>
              <a:t>A, Varani E, Vignali L, et al. Impact of COPD </a:t>
            </a:r>
            <a:r>
              <a:rPr lang="it-IT" sz="2400" dirty="0" smtClean="0"/>
              <a:t>on </a:t>
            </a:r>
            <a:r>
              <a:rPr lang="en-US" sz="2400" dirty="0" smtClean="0"/>
              <a:t>long-term </a:t>
            </a:r>
            <a:r>
              <a:rPr lang="en-US" sz="2400" dirty="0"/>
              <a:t>outcome after ST-segment elevation </a:t>
            </a:r>
            <a:r>
              <a:rPr lang="en-US" sz="2400" dirty="0" smtClean="0"/>
              <a:t>myocardial infarction </a:t>
            </a:r>
            <a:r>
              <a:rPr lang="en-US" sz="2400" dirty="0"/>
              <a:t>receiving primary percutaneous coronary </a:t>
            </a:r>
            <a:r>
              <a:rPr lang="en-US" sz="2400" dirty="0" smtClean="0"/>
              <a:t>intervention. </a:t>
            </a:r>
            <a:r>
              <a:rPr lang="it-IT" sz="2400" dirty="0" err="1" smtClean="0"/>
              <a:t>Chest</a:t>
            </a:r>
            <a:r>
              <a:rPr lang="it-IT" sz="2400" dirty="0" smtClean="0"/>
              <a:t> </a:t>
            </a:r>
            <a:r>
              <a:rPr lang="it-IT" sz="2400" dirty="0"/>
              <a:t>2013 Sep;144(3):750-7.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396003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66800" y="1127125"/>
            <a:ext cx="7688263" cy="4054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/>
          <a:p>
            <a:pPr algn="l" eaLnBrk="1" hangingPunct="1">
              <a:lnSpc>
                <a:spcPct val="125000"/>
              </a:lnSpc>
              <a:defRPr/>
            </a:pPr>
            <a:r>
              <a:rPr lang="en-US" altLang="ja-JP" sz="5200" dirty="0" err="1">
                <a:solidFill>
                  <a:srgbClr val="FFFFFF"/>
                </a:solidFill>
                <a:latin typeface="Arial" pitchFamily="34" charset="0"/>
              </a:rPr>
              <a:t>lobal</a:t>
            </a:r>
            <a:r>
              <a:rPr lang="en-US" altLang="ja-JP" sz="5200" dirty="0">
                <a:solidFill>
                  <a:srgbClr val="FFFFFF"/>
                </a:solidFill>
                <a:latin typeface="Arial" pitchFamily="34" charset="0"/>
              </a:rPr>
              <a:t> Initiative for Chronic</a:t>
            </a:r>
            <a:br>
              <a:rPr lang="en-US" altLang="ja-JP" sz="520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en-US" altLang="ja-JP" sz="5200" dirty="0" err="1">
                <a:solidFill>
                  <a:srgbClr val="FFFFFF"/>
                </a:solidFill>
                <a:latin typeface="Arial" pitchFamily="34" charset="0"/>
              </a:rPr>
              <a:t>bstructive</a:t>
            </a:r>
            <a:r>
              <a:rPr lang="en-US" altLang="ja-JP" sz="5200" dirty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altLang="ja-JP" sz="520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en-US" altLang="ja-JP" sz="5200" dirty="0" err="1">
                <a:solidFill>
                  <a:srgbClr val="FFFFFF"/>
                </a:solidFill>
                <a:latin typeface="Arial" pitchFamily="34" charset="0"/>
              </a:rPr>
              <a:t>ung</a:t>
            </a:r>
            <a:r>
              <a:rPr lang="en-US" altLang="ja-JP" sz="5200" dirty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altLang="ja-JP" sz="520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en-US" altLang="ja-JP" sz="5200" dirty="0" err="1">
                <a:solidFill>
                  <a:srgbClr val="FFFFFF"/>
                </a:solidFill>
                <a:latin typeface="Arial" pitchFamily="34" charset="0"/>
              </a:rPr>
              <a:t>isease</a:t>
            </a:r>
            <a:endParaRPr lang="en-US" altLang="ja-JP" sz="5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6713" y="1139825"/>
            <a:ext cx="852487" cy="4117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6600" b="1" dirty="0">
                <a:solidFill>
                  <a:srgbClr val="FFCC00"/>
                </a:solidFill>
                <a:latin typeface="Arial" pitchFamily="34" charset="0"/>
              </a:rPr>
              <a:t>G</a:t>
            </a:r>
            <a:r>
              <a:rPr lang="en-US" altLang="ja-JP" sz="6600" dirty="0">
                <a:solidFill>
                  <a:srgbClr val="FFFFFF"/>
                </a:solidFill>
                <a:latin typeface="Arial" pitchFamily="34" charset="0"/>
              </a:rPr>
              <a:t> </a:t>
            </a:r>
            <a:br>
              <a:rPr lang="en-US" altLang="ja-JP" sz="660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en-US" altLang="ja-JP" sz="6600" b="1" dirty="0">
                <a:solidFill>
                  <a:srgbClr val="FFCC00"/>
                </a:solidFill>
                <a:latin typeface="Arial" pitchFamily="34" charset="0"/>
              </a:rPr>
              <a:t>O</a:t>
            </a:r>
            <a:r>
              <a:rPr lang="en-US" altLang="ja-JP" sz="6600" dirty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altLang="ja-JP" sz="660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en-US" altLang="ja-JP" sz="6600" b="1" dirty="0">
                <a:solidFill>
                  <a:srgbClr val="FFCC00"/>
                </a:solidFill>
                <a:latin typeface="Arial" pitchFamily="34" charset="0"/>
              </a:rPr>
              <a:t>L</a:t>
            </a:r>
            <a:r>
              <a:rPr lang="en-US" altLang="ja-JP" sz="6600" dirty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altLang="ja-JP" sz="660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en-US" altLang="ja-JP" sz="6600" b="1" dirty="0">
                <a:solidFill>
                  <a:srgbClr val="FFCC00"/>
                </a:solidFill>
                <a:latin typeface="Arial" pitchFamily="34" charset="0"/>
              </a:rPr>
              <a:t>D</a:t>
            </a:r>
            <a:endParaRPr lang="en-US" altLang="ja-JP" sz="66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9220" name="Picture 4" descr="GOLD2-v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6063" y="2776538"/>
            <a:ext cx="2293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1800" b="1" dirty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PROGETTO</a:t>
            </a:r>
            <a:r>
              <a:rPr lang="en-US" altLang="ja-JP" sz="4800" dirty="0">
                <a:solidFill>
                  <a:srgbClr val="FFCC00"/>
                </a:solidFill>
                <a:latin typeface="Tahoma" pitchFamily="34" charset="0"/>
              </a:rPr>
              <a:t> GOLD Italia</a:t>
            </a:r>
            <a:endParaRPr lang="en-US" sz="4800" dirty="0">
              <a:solidFill>
                <a:srgbClr val="FFCC00"/>
              </a:solidFill>
              <a:latin typeface="Tahoma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14600" y="63246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6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0" y="60960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FFFF"/>
                </a:solidFill>
                <a:latin typeface="Arial" pitchFamily="34" charset="0"/>
              </a:rPr>
              <a:t>©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2015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</a:rPr>
              <a:t>Materiale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it-IT" sz="1200" b="1" dirty="0" smtClean="0">
                <a:solidFill>
                  <a:srgbClr val="FFFFFF"/>
                </a:solidFill>
                <a:latin typeface="Arial" pitchFamily="34" charset="0"/>
              </a:rPr>
              <a:t>realizzato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 per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</a:rPr>
              <a:t>l’International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 Meeting on Asthma, COPD and Concomitant Disorders - Firenze,  5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</a:rPr>
              <a:t>Marzo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 2015</a:t>
            </a:r>
            <a:endParaRPr lang="en-US" sz="12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24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i="1" dirty="0"/>
              <a:t>Pagina 50, colonna di destra, inserire un nuovo comma </a:t>
            </a:r>
            <a:r>
              <a:rPr lang="it-IT" sz="2000" i="1" dirty="0" smtClean="0"/>
              <a:t>dopo “Sindrome </a:t>
            </a:r>
            <a:r>
              <a:rPr lang="it-IT" sz="2000" i="1" dirty="0"/>
              <a:t>metabolica e diabete”:</a:t>
            </a:r>
          </a:p>
          <a:p>
            <a:pPr marL="0" indent="0">
              <a:buNone/>
            </a:pPr>
            <a:r>
              <a:rPr lang="it-IT" sz="2000" dirty="0"/>
              <a:t>Il reflusso gastroesofageo (MRGE) </a:t>
            </a:r>
            <a:r>
              <a:rPr lang="it-IT" sz="2000" dirty="0" smtClean="0"/>
              <a:t>è </a:t>
            </a:r>
            <a:r>
              <a:rPr lang="it-IT" sz="2000" dirty="0"/>
              <a:t>un fattore di </a:t>
            </a:r>
            <a:r>
              <a:rPr lang="it-IT" sz="2000" dirty="0" smtClean="0"/>
              <a:t>rischio indipendente </a:t>
            </a:r>
            <a:r>
              <a:rPr lang="it-IT" sz="2000" dirty="0"/>
              <a:t>per le riacutizzazioni ed </a:t>
            </a:r>
            <a:r>
              <a:rPr lang="it-IT" sz="2000" dirty="0" smtClean="0"/>
              <a:t>è associato </a:t>
            </a:r>
            <a:r>
              <a:rPr lang="it-IT" sz="2000" dirty="0"/>
              <a:t>a stato </a:t>
            </a:r>
            <a:r>
              <a:rPr lang="it-IT" sz="2000" dirty="0" smtClean="0"/>
              <a:t>di salute </a:t>
            </a:r>
            <a:r>
              <a:rPr lang="it-IT" sz="2000" dirty="0"/>
              <a:t>peggiore. Quindi, le </a:t>
            </a:r>
            <a:r>
              <a:rPr lang="it-IT" sz="2000" dirty="0" err="1" smtClean="0"/>
              <a:t>comorbilità</a:t>
            </a:r>
            <a:r>
              <a:rPr lang="it-IT" sz="2000" dirty="0"/>
              <a:t> </a:t>
            </a:r>
            <a:r>
              <a:rPr lang="it-IT" sz="2000" dirty="0" smtClean="0"/>
              <a:t>sistemiche possono avere </a:t>
            </a:r>
            <a:r>
              <a:rPr lang="it-IT" sz="2000" dirty="0"/>
              <a:t>impatto significativo sulla </a:t>
            </a:r>
            <a:r>
              <a:rPr lang="it-IT" sz="2000" dirty="0" smtClean="0"/>
              <a:t>malattia </a:t>
            </a:r>
            <a:r>
              <a:rPr lang="it-IT" sz="2000" dirty="0"/>
              <a:t>polmonare. I </a:t>
            </a:r>
            <a:r>
              <a:rPr lang="it-IT" sz="2000" dirty="0" smtClean="0"/>
              <a:t>meccanismi responsabili </a:t>
            </a:r>
            <a:r>
              <a:rPr lang="it-IT" sz="2000" dirty="0"/>
              <a:t>di un aumento del rischio di </a:t>
            </a:r>
            <a:r>
              <a:rPr lang="it-IT" sz="2000" dirty="0" smtClean="0"/>
              <a:t>riacutizzazioni non </a:t>
            </a:r>
            <a:r>
              <a:rPr lang="it-IT" sz="2000" dirty="0"/>
              <a:t>sono ancora completamente definiti e </a:t>
            </a:r>
            <a:r>
              <a:rPr lang="it-IT" sz="2000" dirty="0" smtClean="0"/>
              <a:t>possono non </a:t>
            </a:r>
            <a:r>
              <a:rPr lang="it-IT" sz="2000" dirty="0"/>
              <a:t>essere limitati al solo reflusso acido. Gli inibitori di </a:t>
            </a:r>
            <a:r>
              <a:rPr lang="it-IT" sz="2000" dirty="0" smtClean="0"/>
              <a:t>pompa protonica </a:t>
            </a:r>
            <a:r>
              <a:rPr lang="it-IT" sz="2000" dirty="0"/>
              <a:t>sono spesso utilizzati per il trattamento </a:t>
            </a:r>
            <a:r>
              <a:rPr lang="it-IT" sz="2000" dirty="0" smtClean="0"/>
              <a:t>della MRGE</a:t>
            </a:r>
            <a:r>
              <a:rPr lang="it-IT" sz="2000" dirty="0"/>
              <a:t>, ma il trattamento </a:t>
            </a:r>
            <a:r>
              <a:rPr lang="it-IT" sz="2000" dirty="0" smtClean="0"/>
              <a:t>più </a:t>
            </a:r>
            <a:r>
              <a:rPr lang="it-IT" sz="2000" dirty="0"/>
              <a:t>efficace per questa </a:t>
            </a:r>
            <a:r>
              <a:rPr lang="it-IT" sz="2000" dirty="0" smtClean="0"/>
              <a:t>condizione, nei pazienti </a:t>
            </a:r>
            <a:r>
              <a:rPr lang="it-IT" sz="2000" dirty="0"/>
              <a:t>con BPCO, deve essere ancora stabilito</a:t>
            </a:r>
            <a:r>
              <a:rPr lang="it-IT" sz="2000" baseline="30000" dirty="0"/>
              <a:t>611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b="1" dirty="0"/>
              <a:t>Reference 611</a:t>
            </a:r>
            <a:r>
              <a:rPr lang="it-IT" sz="2000" dirty="0"/>
              <a:t>: Martinez CH, </a:t>
            </a:r>
            <a:r>
              <a:rPr lang="it-IT" sz="2000" dirty="0" err="1"/>
              <a:t>Okajima</a:t>
            </a:r>
            <a:r>
              <a:rPr lang="it-IT" sz="2000" dirty="0"/>
              <a:t> Y, Murray S, </a:t>
            </a:r>
            <a:r>
              <a:rPr lang="it-IT" sz="2000" dirty="0" err="1" smtClean="0"/>
              <a:t>Washko</a:t>
            </a:r>
            <a:r>
              <a:rPr lang="it-IT" sz="2000" dirty="0" smtClean="0"/>
              <a:t> GR</a:t>
            </a:r>
            <a:r>
              <a:rPr lang="it-IT" sz="2000" dirty="0"/>
              <a:t>, Martinez FJ, </a:t>
            </a:r>
            <a:r>
              <a:rPr lang="it-IT" sz="2000" dirty="0" err="1"/>
              <a:t>Silverman</a:t>
            </a:r>
            <a:r>
              <a:rPr lang="it-IT" sz="2000" dirty="0"/>
              <a:t> EK, et al. </a:t>
            </a:r>
            <a:r>
              <a:rPr lang="it-IT" sz="2000" dirty="0" err="1"/>
              <a:t>COPDGene</a:t>
            </a:r>
            <a:r>
              <a:rPr lang="it-IT" sz="2000" dirty="0"/>
              <a:t> </a:t>
            </a:r>
            <a:r>
              <a:rPr lang="it-IT" sz="2000" dirty="0" err="1" smtClean="0"/>
              <a:t>Investigators</a:t>
            </a:r>
            <a:r>
              <a:rPr lang="it-IT" sz="2000" dirty="0" smtClean="0"/>
              <a:t>. </a:t>
            </a:r>
            <a:r>
              <a:rPr lang="en-US" sz="2000" dirty="0" smtClean="0"/>
              <a:t>Impact </a:t>
            </a:r>
            <a:r>
              <a:rPr lang="en-US" sz="2000" dirty="0"/>
              <a:t>of self-reported gastroesophageal reflux </a:t>
            </a:r>
            <a:r>
              <a:rPr lang="en-US" sz="2000" dirty="0" smtClean="0"/>
              <a:t>disease in </a:t>
            </a:r>
            <a:r>
              <a:rPr lang="en-US" sz="2000" dirty="0"/>
              <a:t>subjects from </a:t>
            </a:r>
            <a:r>
              <a:rPr lang="en-US" sz="2000" dirty="0" err="1" smtClean="0"/>
              <a:t>COPDGene</a:t>
            </a:r>
            <a:r>
              <a:rPr lang="en-US" sz="2000" dirty="0" smtClean="0"/>
              <a:t> </a:t>
            </a:r>
            <a:r>
              <a:rPr lang="en-US" sz="2000" dirty="0"/>
              <a:t>cohort. </a:t>
            </a:r>
            <a:r>
              <a:rPr lang="en-US" sz="2000" dirty="0" err="1"/>
              <a:t>Respir</a:t>
            </a:r>
            <a:r>
              <a:rPr lang="en-US" sz="2000" dirty="0"/>
              <a:t> Res </a:t>
            </a:r>
            <a:r>
              <a:rPr lang="en-US" sz="2000" dirty="0" smtClean="0"/>
              <a:t>2014 </a:t>
            </a:r>
            <a:r>
              <a:rPr lang="it-IT" sz="2000" dirty="0" err="1" smtClean="0"/>
              <a:t>Jun</a:t>
            </a:r>
            <a:r>
              <a:rPr lang="it-IT" sz="2000" dirty="0" smtClean="0"/>
              <a:t> </a:t>
            </a:r>
            <a:r>
              <a:rPr lang="it-IT" sz="2000" dirty="0"/>
              <a:t>3;15:62.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195012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200" i="1" dirty="0"/>
              <a:t>Pagina 51, fine della colonna di sinistra, inserire </a:t>
            </a:r>
            <a:r>
              <a:rPr lang="it-IT" sz="2200" i="1" dirty="0" smtClean="0"/>
              <a:t>dichiarazione e </a:t>
            </a:r>
            <a:r>
              <a:rPr lang="it-IT" sz="2200" i="1" dirty="0"/>
              <a:t>riferimento:</a:t>
            </a:r>
          </a:p>
          <a:p>
            <a:pPr marL="0" indent="0">
              <a:buNone/>
            </a:pPr>
            <a:r>
              <a:rPr lang="it-IT" sz="2200" b="1" dirty="0"/>
              <a:t>Alterata funzione cognitiva</a:t>
            </a:r>
            <a:r>
              <a:rPr lang="it-IT" sz="2200" dirty="0"/>
              <a:t>. La funzione cognitiva </a:t>
            </a:r>
            <a:r>
              <a:rPr lang="it-IT" sz="2200" dirty="0" smtClean="0"/>
              <a:t>alterata è una </a:t>
            </a:r>
            <a:r>
              <a:rPr lang="it-IT" sz="2200" dirty="0"/>
              <a:t>caratteristica della BPCO</a:t>
            </a:r>
            <a:r>
              <a:rPr lang="it-IT" sz="2200" baseline="30000" dirty="0"/>
              <a:t>612</a:t>
            </a:r>
            <a:r>
              <a:rPr lang="it-IT" sz="2200" dirty="0"/>
              <a:t>, infatti la BPCO </a:t>
            </a:r>
            <a:r>
              <a:rPr lang="it-IT" sz="2200" dirty="0" smtClean="0"/>
              <a:t>aumenta significativamente </a:t>
            </a:r>
            <a:r>
              <a:rPr lang="it-IT" sz="2200" dirty="0"/>
              <a:t>il rischio di sviluppare un lieve </a:t>
            </a:r>
            <a:r>
              <a:rPr lang="it-IT" sz="2200" dirty="0" smtClean="0"/>
              <a:t>deterioramento cognitivo</a:t>
            </a:r>
            <a:r>
              <a:rPr lang="it-IT" sz="2200" baseline="30000" dirty="0" smtClean="0"/>
              <a:t>613</a:t>
            </a:r>
            <a:r>
              <a:rPr lang="it-IT" sz="2200" dirty="0"/>
              <a:t>. Attualmente non ci sono </a:t>
            </a:r>
            <a:r>
              <a:rPr lang="it-IT" sz="2200" dirty="0" smtClean="0"/>
              <a:t>evidenze riguardo </a:t>
            </a:r>
            <a:r>
              <a:rPr lang="it-IT" sz="2200" dirty="0"/>
              <a:t>i benefici del trattamento di questi pazienti, </a:t>
            </a:r>
            <a:r>
              <a:rPr lang="it-IT" sz="2200" dirty="0" smtClean="0"/>
              <a:t>ma dovrebbero </a:t>
            </a:r>
            <a:r>
              <a:rPr lang="it-IT" sz="2200" dirty="0"/>
              <a:t>essere comunque valutati e trattati allo </a:t>
            </a:r>
            <a:r>
              <a:rPr lang="it-IT" sz="2200" dirty="0" smtClean="0"/>
              <a:t>stesso modo </a:t>
            </a:r>
            <a:r>
              <a:rPr lang="it-IT" sz="2200" dirty="0"/>
              <a:t>dei pazienti con demenza </a:t>
            </a:r>
            <a:r>
              <a:rPr lang="it-IT" sz="2200" dirty="0" smtClean="0"/>
              <a:t>primaria. </a:t>
            </a:r>
          </a:p>
          <a:p>
            <a:pPr marL="0" indent="0">
              <a:buNone/>
            </a:pPr>
            <a:r>
              <a:rPr lang="it-IT" sz="2200" b="1" dirty="0" smtClean="0"/>
              <a:t>Reference </a:t>
            </a:r>
            <a:r>
              <a:rPr lang="it-IT" sz="2200" b="1" dirty="0"/>
              <a:t>612: </a:t>
            </a:r>
            <a:r>
              <a:rPr lang="it-IT" sz="2200" dirty="0" err="1"/>
              <a:t>Dodd</a:t>
            </a:r>
            <a:r>
              <a:rPr lang="it-IT" sz="2200" dirty="0"/>
              <a:t> JW, </a:t>
            </a:r>
            <a:r>
              <a:rPr lang="it-IT" sz="2200" dirty="0" err="1"/>
              <a:t>Getov</a:t>
            </a:r>
            <a:r>
              <a:rPr lang="it-IT" sz="2200" dirty="0"/>
              <a:t> SV, Jones PW. </a:t>
            </a:r>
            <a:r>
              <a:rPr lang="it-IT" sz="2200" dirty="0" smtClean="0"/>
              <a:t>Cognitive </a:t>
            </a:r>
            <a:r>
              <a:rPr lang="en-US" sz="2200" dirty="0" smtClean="0"/>
              <a:t>function </a:t>
            </a:r>
            <a:r>
              <a:rPr lang="en-US" sz="2200" dirty="0"/>
              <a:t>in COPD. </a:t>
            </a:r>
            <a:r>
              <a:rPr lang="en-US" sz="2200" dirty="0" err="1"/>
              <a:t>EurRespir</a:t>
            </a:r>
            <a:r>
              <a:rPr lang="en-US" sz="2200" dirty="0"/>
              <a:t> J </a:t>
            </a:r>
            <a:r>
              <a:rPr lang="en-US" sz="2200" dirty="0" smtClean="0"/>
              <a:t>2010;35(4</a:t>
            </a:r>
            <a:r>
              <a:rPr lang="en-US" sz="2200" dirty="0"/>
              <a:t>):</a:t>
            </a:r>
            <a:r>
              <a:rPr lang="en-US" sz="2200" dirty="0" smtClean="0"/>
              <a:t>913-22. </a:t>
            </a:r>
          </a:p>
          <a:p>
            <a:pPr marL="0" indent="0">
              <a:buNone/>
            </a:pPr>
            <a:r>
              <a:rPr lang="it-IT" sz="2200" b="1" dirty="0" smtClean="0"/>
              <a:t>Reference </a:t>
            </a:r>
            <a:r>
              <a:rPr lang="it-IT" sz="2200" b="1" dirty="0"/>
              <a:t>613</a:t>
            </a:r>
            <a:r>
              <a:rPr lang="it-IT" sz="2200" dirty="0"/>
              <a:t>: </a:t>
            </a:r>
            <a:r>
              <a:rPr lang="it-IT" sz="2200" dirty="0" err="1"/>
              <a:t>Singh</a:t>
            </a:r>
            <a:r>
              <a:rPr lang="it-IT" sz="2200" dirty="0"/>
              <a:t> B, </a:t>
            </a:r>
            <a:r>
              <a:rPr lang="it-IT" sz="2200" dirty="0" err="1"/>
              <a:t>Mielke</a:t>
            </a:r>
            <a:r>
              <a:rPr lang="it-IT" sz="2200" dirty="0"/>
              <a:t> MM, </a:t>
            </a:r>
            <a:r>
              <a:rPr lang="it-IT" sz="2200" dirty="0" err="1"/>
              <a:t>Parsaik</a:t>
            </a:r>
            <a:r>
              <a:rPr lang="it-IT" sz="2200" dirty="0"/>
              <a:t> AK, </a:t>
            </a:r>
            <a:r>
              <a:rPr lang="it-IT" sz="2200" dirty="0" smtClean="0"/>
              <a:t>Cha </a:t>
            </a:r>
            <a:r>
              <a:rPr lang="en-US" sz="2200" dirty="0" smtClean="0"/>
              <a:t>RH, Roberts RO, Scanlon PD, et al. A prospective study of chronic </a:t>
            </a:r>
            <a:r>
              <a:rPr lang="en-US" sz="2200" dirty="0"/>
              <a:t>obstructive pulmonary disease and </a:t>
            </a:r>
            <a:r>
              <a:rPr lang="en-US" sz="2200" dirty="0" smtClean="0"/>
              <a:t>the risk </a:t>
            </a:r>
            <a:r>
              <a:rPr lang="en-US" sz="2200" dirty="0"/>
              <a:t>for </a:t>
            </a:r>
            <a:r>
              <a:rPr lang="en-US" sz="2200" dirty="0" smtClean="0"/>
              <a:t>mild cognitive </a:t>
            </a:r>
            <a:r>
              <a:rPr lang="en-US" sz="2200" dirty="0"/>
              <a:t>impairment. JAMA </a:t>
            </a:r>
            <a:r>
              <a:rPr lang="en-US" sz="2200" dirty="0" err="1"/>
              <a:t>Neurol</a:t>
            </a:r>
            <a:r>
              <a:rPr lang="en-US" sz="2200" dirty="0"/>
              <a:t> 2014 May;71(5):581-8.</a:t>
            </a:r>
          </a:p>
          <a:p>
            <a:endParaRPr lang="it-IT" dirty="0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3926950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109147"/>
              </p:ext>
            </p:extLst>
          </p:nvPr>
        </p:nvGraphicFramePr>
        <p:xfrm>
          <a:off x="971550" y="1557338"/>
          <a:ext cx="7056438" cy="446404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5704760"/>
                <a:gridCol w="1351678"/>
              </a:tblGrid>
              <a:tr h="181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Tabella: Riepilogo delle </a:t>
                      </a:r>
                      <a:r>
                        <a:rPr lang="it-IT" sz="1100" dirty="0" smtClean="0">
                          <a:effectLst/>
                        </a:rPr>
                        <a:t>conclusioni degli studi sul nuovo documento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Riferimenti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La scelta del questionario di valutazione dei sintomi (CAT o </a:t>
                      </a:r>
                      <a:r>
                        <a:rPr lang="it-IT" sz="1100" dirty="0" err="1">
                          <a:effectLst/>
                        </a:rPr>
                        <a:t>mMRC</a:t>
                      </a:r>
                      <a:r>
                        <a:rPr lang="it-IT" sz="1100" dirty="0">
                          <a:effectLst/>
                        </a:rPr>
                        <a:t>) influenza l’appartenenza ad uno stadio o ad un altro.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2-5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La prevalenza dei quattro gruppi GOLD dipende dalla specifica popolazione studiata, C è costantemente la meno diffusa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2; 4-10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 gruppi differiscono per diverse caratteristiche cliniche, funzionali, di </a:t>
                      </a:r>
                      <a:r>
                        <a:rPr lang="it-IT" sz="1100" dirty="0" err="1">
                          <a:effectLst/>
                        </a:rPr>
                        <a:t>imaging</a:t>
                      </a:r>
                      <a:r>
                        <a:rPr lang="it-IT" sz="1100" dirty="0">
                          <a:effectLst/>
                        </a:rPr>
                        <a:t> e biologiche oltre a quelle che li definiscono, comprese le </a:t>
                      </a:r>
                      <a:r>
                        <a:rPr lang="it-IT" sz="1100" dirty="0" err="1">
                          <a:effectLst/>
                        </a:rPr>
                        <a:t>comorbidità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4;11;12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La prevalenza di </a:t>
                      </a:r>
                      <a:r>
                        <a:rPr lang="it-IT" sz="1100" dirty="0" err="1">
                          <a:effectLst/>
                        </a:rPr>
                        <a:t>comorbidità</a:t>
                      </a:r>
                      <a:r>
                        <a:rPr lang="it-IT" sz="1100" dirty="0">
                          <a:effectLst/>
                        </a:rPr>
                        <a:t> e di infiammazione sistemica persistente</a:t>
                      </a:r>
                      <a:br>
                        <a:rPr lang="it-IT" sz="1100" dirty="0">
                          <a:effectLst/>
                        </a:rPr>
                      </a:br>
                      <a:r>
                        <a:rPr lang="it-IT" sz="1100" dirty="0">
                          <a:effectLst/>
                        </a:rPr>
                        <a:t>è maggiore nel gruppo B.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 nuovi sistemi di classificazione sono correlati alla capacità di compiere esercizio fisico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Gruppi A e D sono relativamente stabili nel tempo, mentre gruppi B e C mostrano una maggiore variabilità temporale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181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Durante il follow-up si ha una buona possibilità di prevedere  riacutizzazioni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Ci sono risultati contrastanti in relazione alla capacità di previsione della</a:t>
                      </a:r>
                      <a:br>
                        <a:rPr lang="it-IT" sz="1100" dirty="0">
                          <a:effectLst/>
                        </a:rPr>
                      </a:br>
                      <a:r>
                        <a:rPr lang="it-IT" sz="1100" dirty="0">
                          <a:effectLst/>
                        </a:rPr>
                        <a:t>mortalità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5-7;14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 pazienti del gruppo  B hanno un tasso di mortalità e di  ospedalizzazione  simile a quelli del gruppo  C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11;13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L’appropriatezza delle prescrizioni dei medici di base (in Italia) è migliorata usando nuova classificazione GOLD.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75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Uno studio osservazionale mondiale effettuato in  cinque </a:t>
                      </a:r>
                      <a:br>
                        <a:rPr lang="it-IT" sz="1100" dirty="0">
                          <a:effectLst/>
                        </a:rPr>
                      </a:br>
                      <a:r>
                        <a:rPr lang="it-IT" sz="1100" dirty="0">
                          <a:effectLst/>
                        </a:rPr>
                        <a:t>Paesi europei e negli Stati Uniti, rileva un frequente e potenzialmente</a:t>
                      </a:r>
                      <a:br>
                        <a:rPr lang="it-IT" sz="1100" dirty="0">
                          <a:effectLst/>
                        </a:rPr>
                      </a:br>
                      <a:r>
                        <a:rPr lang="it-IT" sz="1100" dirty="0">
                          <a:effectLst/>
                        </a:rPr>
                        <a:t>inappropriato di steroidi e broncodilatatori in pazienti a basso rischio di riacutizzazioni (A e B)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10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10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23130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0"/>
            <a:ext cx="8353425" cy="914400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Formulazioni e dosaggi abituali dei farmaci per la BPCO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3350" y="6423719"/>
            <a:ext cx="863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Progetto Mondiale BPCO Strategia Globale per la Diagnosi, il Trattamento e la Prevenzione della </a:t>
            </a:r>
            <a:r>
              <a:rPr lang="it-IT" sz="1200" kern="0" dirty="0" err="1" smtClean="0">
                <a:solidFill>
                  <a:srgbClr val="FFC000"/>
                </a:solidFill>
                <a:latin typeface="+mj-lt"/>
              </a:rPr>
              <a:t>Broncopneumopatia</a:t>
            </a: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 Cronica Ostruttiva</a:t>
            </a:r>
            <a:br>
              <a:rPr lang="it-IT" sz="1200" kern="0" dirty="0" smtClean="0">
                <a:solidFill>
                  <a:srgbClr val="FFC000"/>
                </a:solidFill>
                <a:latin typeface="+mj-lt"/>
              </a:rPr>
            </a:b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Appendice Slide Kit Gold 2015 </a:t>
            </a:r>
            <a:endParaRPr lang="it-IT" sz="1200" kern="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7" name="Picture 4" descr="GOLD2-v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9808" y="6654551"/>
            <a:ext cx="162880" cy="1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" y="1628800"/>
            <a:ext cx="9069664" cy="35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645608" y="5229200"/>
            <a:ext cx="3852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FFC000"/>
                </a:solidFill>
                <a:latin typeface="+mj-lt"/>
              </a:rPr>
              <a:t>* Non tutte le specialità medicinali sono disponibili </a:t>
            </a:r>
            <a:r>
              <a:rPr lang="it-IT" sz="1200">
                <a:solidFill>
                  <a:srgbClr val="FFC000"/>
                </a:solidFill>
                <a:latin typeface="+mj-lt"/>
              </a:rPr>
              <a:t>in </a:t>
            </a:r>
            <a:r>
              <a:rPr lang="it-IT" sz="1200" smtClean="0">
                <a:solidFill>
                  <a:srgbClr val="FFC000"/>
                </a:solidFill>
                <a:latin typeface="+mj-lt"/>
              </a:rPr>
              <a:t>Italia</a:t>
            </a:r>
            <a:endParaRPr lang="it-IT" sz="12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95288" y="0"/>
            <a:ext cx="8353425" cy="914400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Formulazioni e dosaggi abituali dei farmaci per la BPCO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3350" y="6423719"/>
            <a:ext cx="863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Progetto Mondiale BPCO Strategia Globale per la Diagnosi, il Trattamento e la Prevenzione della </a:t>
            </a:r>
            <a:r>
              <a:rPr lang="it-IT" sz="1200" kern="0" dirty="0" err="1" smtClean="0">
                <a:solidFill>
                  <a:srgbClr val="FFC000"/>
                </a:solidFill>
                <a:latin typeface="+mj-lt"/>
              </a:rPr>
              <a:t>Broncopneumopatia</a:t>
            </a: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 Cronica Ostruttiva</a:t>
            </a:r>
            <a:br>
              <a:rPr lang="it-IT" sz="1200" kern="0" dirty="0" smtClean="0">
                <a:solidFill>
                  <a:srgbClr val="FFC000"/>
                </a:solidFill>
                <a:latin typeface="+mj-lt"/>
              </a:rPr>
            </a:b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Appendice Slide Kit Gold 2015 </a:t>
            </a:r>
            <a:endParaRPr lang="it-IT" sz="1200" kern="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0" name="Picture 4" descr="GOLD2-v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9808" y="6654551"/>
            <a:ext cx="162880" cy="1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" y="1556792"/>
            <a:ext cx="9068400" cy="6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" y="2276872"/>
            <a:ext cx="9068400" cy="39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95288" y="0"/>
            <a:ext cx="8353425" cy="914400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Formulazioni e dosaggi abituali dei farmaci per la BPCO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3350" y="6423719"/>
            <a:ext cx="863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Progetto Mondiale BPCO Strategia Globale per la Diagnosi, il Trattamento e la Prevenzione della </a:t>
            </a:r>
            <a:r>
              <a:rPr lang="it-IT" sz="1200" kern="0" dirty="0" err="1" smtClean="0">
                <a:solidFill>
                  <a:srgbClr val="FFC000"/>
                </a:solidFill>
                <a:latin typeface="+mj-lt"/>
              </a:rPr>
              <a:t>Broncopneumopatia</a:t>
            </a: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 Cronica Ostruttiva</a:t>
            </a:r>
            <a:br>
              <a:rPr lang="it-IT" sz="1200" kern="0" dirty="0" smtClean="0">
                <a:solidFill>
                  <a:srgbClr val="FFC000"/>
                </a:solidFill>
                <a:latin typeface="+mj-lt"/>
              </a:rPr>
            </a:b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Appendice Slide Kit Gold 2015 </a:t>
            </a:r>
            <a:endParaRPr lang="it-IT" sz="1200" kern="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7" name="Picture 4" descr="GOLD2-v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9808" y="6654551"/>
            <a:ext cx="162880" cy="1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" y="1556792"/>
            <a:ext cx="9068400" cy="6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" y="2276872"/>
            <a:ext cx="9068400" cy="33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800" y="0"/>
            <a:ext cx="8353425" cy="914400"/>
          </a:xfrm>
        </p:spPr>
        <p:txBody>
          <a:bodyPr/>
          <a:lstStyle/>
          <a:p>
            <a:r>
              <a:rPr lang="it-IT" sz="3200" dirty="0" smtClean="0"/>
              <a:t>Trattamento farmacologico iniziale della BPCO</a:t>
            </a:r>
            <a:endParaRPr lang="it-IT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" y="1052736"/>
            <a:ext cx="9068400" cy="421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3350" y="6423719"/>
            <a:ext cx="863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Progetto Mondiale BPCO Strategia Globale per la Diagnosi, il Trattamento e la Prevenzione della </a:t>
            </a:r>
            <a:r>
              <a:rPr lang="it-IT" sz="1200" kern="0" dirty="0" err="1" smtClean="0">
                <a:solidFill>
                  <a:srgbClr val="FFC000"/>
                </a:solidFill>
                <a:latin typeface="+mj-lt"/>
              </a:rPr>
              <a:t>Broncopneumopatia</a:t>
            </a: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 Cronica Ostruttiva</a:t>
            </a:r>
            <a:br>
              <a:rPr lang="it-IT" sz="1200" kern="0" dirty="0" smtClean="0">
                <a:solidFill>
                  <a:srgbClr val="FFC000"/>
                </a:solidFill>
                <a:latin typeface="+mj-lt"/>
              </a:rPr>
            </a:b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Appendice Slide Kit Gold 2015 </a:t>
            </a:r>
            <a:endParaRPr lang="it-IT" sz="1200" kern="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7" name="Picture 4" descr="GOLD2-v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9808" y="6654551"/>
            <a:ext cx="162880" cy="1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-85686" y="5517232"/>
            <a:ext cx="931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FFC000"/>
                </a:solidFill>
                <a:latin typeface="+mj-lt"/>
              </a:rPr>
              <a:t>*I farmaci di ogni riquadro sono menzionati in ordine alfabetico (secondo originale inglese) e pertanto non necessariamente in ordine di preferenza.</a:t>
            </a:r>
          </a:p>
          <a:p>
            <a:r>
              <a:rPr lang="it-IT" sz="1200" dirty="0">
                <a:solidFill>
                  <a:srgbClr val="FFC000"/>
                </a:solidFill>
                <a:latin typeface="+mj-lt"/>
              </a:rPr>
              <a:t>**I farmaci in questa colonna possono essere utilizzati da soli oppure in combinazione con altre opzioni nella prima e nella seconda colonna.</a:t>
            </a:r>
          </a:p>
        </p:txBody>
      </p:sp>
    </p:spTree>
    <p:extLst>
      <p:ext uri="{BB962C8B-B14F-4D97-AF65-F5344CB8AC3E}">
        <p14:creationId xmlns:p14="http://schemas.microsoft.com/office/powerpoint/2010/main" val="311995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" y="889281"/>
            <a:ext cx="9068400" cy="534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431800" y="0"/>
            <a:ext cx="8353425" cy="9144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FAA26D3D-D897-4be2-8F04-BA451C77F1D7}"/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3200" kern="0" dirty="0" smtClean="0"/>
              <a:t>Trattamento farmacologico iniziale della BPCO</a:t>
            </a:r>
            <a:endParaRPr lang="it-IT" sz="3200" kern="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3350" y="6423719"/>
            <a:ext cx="863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Progetto Mondiale BPCO Strategia Globale per la Diagnosi, il Trattamento e la Prevenzione della </a:t>
            </a:r>
            <a:r>
              <a:rPr lang="it-IT" sz="1200" kern="0" dirty="0" err="1" smtClean="0">
                <a:solidFill>
                  <a:srgbClr val="FFC000"/>
                </a:solidFill>
                <a:latin typeface="+mj-lt"/>
              </a:rPr>
              <a:t>Broncopneumopatia</a:t>
            </a: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 Cronica Ostruttiva</a:t>
            </a:r>
            <a:br>
              <a:rPr lang="it-IT" sz="1200" kern="0" dirty="0" smtClean="0">
                <a:solidFill>
                  <a:srgbClr val="FFC000"/>
                </a:solidFill>
                <a:latin typeface="+mj-lt"/>
              </a:rPr>
            </a:br>
            <a:r>
              <a:rPr lang="it-IT" sz="1200" kern="0" dirty="0" smtClean="0">
                <a:solidFill>
                  <a:srgbClr val="FFC000"/>
                </a:solidFill>
                <a:latin typeface="+mj-lt"/>
              </a:rPr>
              <a:t>Appendice Slide Kit Gold 2015 </a:t>
            </a:r>
            <a:endParaRPr lang="it-IT" sz="1200" kern="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8" name="Picture 4" descr="GOLD2-v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9808" y="6654551"/>
            <a:ext cx="162880" cy="1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188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Evidenze nuovi trattamenti farmacologici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A. Papi, L. M. Fabbri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00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noProof="0" dirty="0" err="1" smtClean="0">
                <a:latin typeface="+mn-lt"/>
              </a:rPr>
              <a:t>Olodaterolo</a:t>
            </a:r>
            <a:endParaRPr lang="en-GB" sz="3600" noProof="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2263" y="966788"/>
            <a:ext cx="8478837" cy="4987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b="1" noProof="0" dirty="0" err="1" smtClean="0"/>
              <a:t>Olodaterolo</a:t>
            </a:r>
            <a:r>
              <a:rPr lang="it-IT" sz="1600" noProof="0" dirty="0" smtClean="0"/>
              <a:t>:  LABA in mono-somministrazione giornaliera</a:t>
            </a:r>
            <a:r>
              <a:rPr lang="it-IT" sz="1600" dirty="0" smtClean="0"/>
              <a:t>, 5</a:t>
            </a:r>
            <a:r>
              <a:rPr lang="it-IT" sz="1600" dirty="0" smtClean="0">
                <a:uFill>
                  <a:solidFill>
                    <a:srgbClr val="FFFFFF"/>
                  </a:solidFill>
                </a:uFill>
              </a:rPr>
              <a:t> µg</a:t>
            </a:r>
            <a:r>
              <a:rPr lang="it-IT" sz="1600" dirty="0" smtClean="0"/>
              <a:t> /die, RESPIMAT</a:t>
            </a:r>
            <a:r>
              <a:rPr lang="it-IT" sz="1600" baseline="30000" dirty="0" smtClean="0"/>
              <a:t>®</a:t>
            </a:r>
            <a:r>
              <a:rPr lang="it-IT" sz="1600" dirty="0" smtClean="0"/>
              <a:t> </a:t>
            </a:r>
          </a:p>
          <a:p>
            <a:pPr marL="0" indent="0">
              <a:buNone/>
            </a:pPr>
            <a:r>
              <a:rPr lang="it-IT" sz="1600" dirty="0" err="1" smtClean="0"/>
              <a:t>Olodaterolo</a:t>
            </a:r>
            <a:r>
              <a:rPr lang="it-IT" sz="1600" dirty="0" smtClean="0"/>
              <a:t> ha dimostrato nei pazienti con BPCO ( stadio GOLD II – IV) negli studi ad 1 anno di: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1600" dirty="0" smtClean="0"/>
              <a:t> </a:t>
            </a:r>
            <a:r>
              <a:rPr lang="it-IT" sz="1600" b="1" dirty="0" smtClean="0"/>
              <a:t>migliorare in modo significativo il FEV1</a:t>
            </a:r>
            <a:r>
              <a:rPr lang="it-IT" sz="1600" dirty="0" smtClean="0"/>
              <a:t> rispetto al placebo entro 5 minuti dalla prima dose (fast </a:t>
            </a:r>
            <a:r>
              <a:rPr lang="it-IT" sz="1600" dirty="0" err="1" smtClean="0"/>
              <a:t>onset</a:t>
            </a:r>
            <a:r>
              <a:rPr lang="it-IT" sz="1600" dirty="0" smtClean="0"/>
              <a:t>), mantenendo una broncodilatazione clinicamente rilevante superiore alla MCID per 24 ore (</a:t>
            </a:r>
            <a:r>
              <a:rPr lang="it-IT" sz="1600" dirty="0" err="1" smtClean="0"/>
              <a:t>trough</a:t>
            </a:r>
            <a:r>
              <a:rPr lang="it-IT" sz="1600" dirty="0" smtClean="0"/>
              <a:t> FEV1)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1600" b="1" dirty="0" smtClean="0"/>
              <a:t>ridurre la dispnea </a:t>
            </a:r>
            <a:r>
              <a:rPr lang="it-IT" sz="1600" dirty="0" smtClean="0"/>
              <a:t>(misurata tramite il </a:t>
            </a:r>
            <a:r>
              <a:rPr lang="it-IT" sz="1600" dirty="0" err="1" smtClean="0"/>
              <a:t>Transition</a:t>
            </a:r>
            <a:r>
              <a:rPr lang="it-IT" sz="1600" dirty="0" smtClean="0"/>
              <a:t> </a:t>
            </a:r>
            <a:r>
              <a:rPr lang="it-IT" sz="1600" dirty="0" err="1" smtClean="0"/>
              <a:t>Dyspnea</a:t>
            </a:r>
            <a:r>
              <a:rPr lang="it-IT" sz="1600" dirty="0" smtClean="0"/>
              <a:t> Index), riducendo il ricorso a terapie di emergenza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1600" b="1" dirty="0" smtClean="0"/>
              <a:t>migliorare la qualità della vita</a:t>
            </a:r>
            <a:r>
              <a:rPr lang="it-IT" sz="1600" dirty="0" smtClean="0"/>
              <a:t> correlata allo stato di salute (misurata tramite il  St. </a:t>
            </a:r>
            <a:r>
              <a:rPr lang="it-IT" sz="1600" dirty="0" err="1" smtClean="0"/>
              <a:t>George’s</a:t>
            </a:r>
            <a:r>
              <a:rPr lang="it-IT" sz="1600" dirty="0" smtClean="0"/>
              <a:t> Respiratory </a:t>
            </a:r>
            <a:r>
              <a:rPr lang="it-IT" sz="1600" dirty="0" err="1" smtClean="0"/>
              <a:t>Questionnaire</a:t>
            </a:r>
            <a:r>
              <a:rPr lang="it-IT" sz="1600" dirty="0" smtClean="0"/>
              <a:t>)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r>
              <a:rPr lang="it-IT" sz="1600" b="1" dirty="0" err="1" smtClean="0"/>
              <a:t>Olodaterolo</a:t>
            </a:r>
            <a:r>
              <a:rPr lang="it-IT" sz="1600" b="1" dirty="0" smtClean="0"/>
              <a:t> (</a:t>
            </a:r>
            <a:r>
              <a:rPr lang="it-IT" sz="1600" b="1" dirty="0" err="1" smtClean="0"/>
              <a:t>Respimat</a:t>
            </a:r>
            <a:r>
              <a:rPr lang="it-IT" sz="1600" b="1" dirty="0" smtClean="0"/>
              <a:t>) in associazione estemporanea a </a:t>
            </a:r>
            <a:r>
              <a:rPr lang="it-IT" sz="1600" b="1" dirty="0" err="1" smtClean="0"/>
              <a:t>tiotropio</a:t>
            </a:r>
            <a:r>
              <a:rPr lang="it-IT" sz="1600" b="1" dirty="0" smtClean="0"/>
              <a:t> (</a:t>
            </a:r>
            <a:r>
              <a:rPr lang="it-IT" sz="1600" b="1" dirty="0" err="1" smtClean="0"/>
              <a:t>HandiHaler</a:t>
            </a:r>
            <a:r>
              <a:rPr lang="it-IT" sz="1600" b="1" dirty="0" smtClean="0"/>
              <a:t>)  </a:t>
            </a:r>
            <a:r>
              <a:rPr lang="it-IT" sz="1600" dirty="0" smtClean="0"/>
              <a:t>ha dimostrato in due studi gemelli, randomizzati, in doppio cieco (ANHELTO 1 e ANHELTO 2) rispetto al solo </a:t>
            </a:r>
            <a:r>
              <a:rPr lang="it-IT" sz="1600" dirty="0" err="1" smtClean="0"/>
              <a:t>tiotropio</a:t>
            </a:r>
            <a:r>
              <a:rPr lang="it-IT" sz="1600" dirty="0" smtClean="0"/>
              <a:t>  di:</a:t>
            </a:r>
          </a:p>
          <a:p>
            <a:pPr lvl="0"/>
            <a:r>
              <a:rPr lang="it-IT" sz="1600" b="1" dirty="0" smtClean="0"/>
              <a:t>migliorare significativamente il FEV</a:t>
            </a:r>
            <a:r>
              <a:rPr lang="it-IT" sz="1600" b="1" baseline="-25000" dirty="0" smtClean="0"/>
              <a:t>1</a:t>
            </a:r>
            <a:r>
              <a:rPr lang="it-IT" sz="1600" b="1" dirty="0" smtClean="0"/>
              <a:t>  AUC</a:t>
            </a:r>
            <a:r>
              <a:rPr lang="it-IT" sz="1600" b="1" baseline="-25000" dirty="0" smtClean="0"/>
              <a:t>0-3</a:t>
            </a:r>
            <a:r>
              <a:rPr lang="it-IT" sz="1600" b="1" dirty="0" smtClean="0"/>
              <a:t> </a:t>
            </a:r>
            <a:r>
              <a:rPr lang="it-IT" sz="1600" dirty="0" smtClean="0"/>
              <a:t> (area sotto la curva) di oltre 100 ml e </a:t>
            </a:r>
            <a:r>
              <a:rPr lang="it-IT" sz="1600" b="1" dirty="0" smtClean="0"/>
              <a:t>il </a:t>
            </a:r>
            <a:r>
              <a:rPr lang="it-IT" sz="1600" b="1" dirty="0" err="1" smtClean="0"/>
              <a:t>trough</a:t>
            </a:r>
            <a:r>
              <a:rPr lang="it-IT" sz="1600" b="1" dirty="0" smtClean="0"/>
              <a:t> FEV</a:t>
            </a:r>
            <a:r>
              <a:rPr lang="it-IT" sz="1600" b="1" baseline="-25000" dirty="0" smtClean="0"/>
              <a:t>1</a:t>
            </a:r>
            <a:r>
              <a:rPr lang="it-IT" sz="1600" dirty="0" smtClean="0"/>
              <a:t>;</a:t>
            </a:r>
            <a:endParaRPr lang="it-IT" sz="1600" dirty="0" smtClean="0">
              <a:effectLst/>
            </a:endParaRPr>
          </a:p>
          <a:p>
            <a:pPr lvl="0"/>
            <a:r>
              <a:rPr lang="it-IT" sz="1600" b="1" dirty="0" smtClean="0"/>
              <a:t>migliorare la qualità della vita</a:t>
            </a:r>
            <a:r>
              <a:rPr lang="it-IT" sz="1600" dirty="0" smtClean="0"/>
              <a:t> correlata allo stato di salute (misurata tramite il  St. </a:t>
            </a:r>
            <a:r>
              <a:rPr lang="it-IT" sz="1600" dirty="0" err="1" smtClean="0"/>
              <a:t>George’s</a:t>
            </a:r>
            <a:r>
              <a:rPr lang="it-IT" sz="1600" dirty="0" smtClean="0"/>
              <a:t> Respiratory </a:t>
            </a:r>
            <a:r>
              <a:rPr lang="it-IT" sz="1600" dirty="0" err="1" smtClean="0"/>
              <a:t>Questionnaire</a:t>
            </a:r>
            <a:r>
              <a:rPr lang="it-IT" sz="1600" dirty="0" smtClean="0"/>
              <a:t>) </a:t>
            </a:r>
          </a:p>
          <a:p>
            <a:pPr marL="0" lvl="0" indent="0">
              <a:buNone/>
            </a:pPr>
            <a:endParaRPr lang="it-IT" sz="1600" b="1" dirty="0" smtClean="0"/>
          </a:p>
          <a:p>
            <a:pPr marL="0" lvl="0" indent="0">
              <a:buNone/>
            </a:pPr>
            <a:r>
              <a:rPr lang="it-IT" sz="1600" b="1" dirty="0" smtClean="0"/>
              <a:t>Tollerabilità: </a:t>
            </a:r>
            <a:r>
              <a:rPr lang="it-IT" sz="1600" dirty="0" smtClean="0"/>
              <a:t>gli studi ad 1 anno hanno confermato il favorevole profilo di tollerabilità</a:t>
            </a:r>
          </a:p>
          <a:p>
            <a:pPr lvl="0"/>
            <a:endParaRPr lang="it-IT" sz="1600" dirty="0"/>
          </a:p>
          <a:p>
            <a:pPr marL="0" lv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 smtClean="0"/>
          </a:p>
          <a:p>
            <a:endParaRPr lang="it-IT" sz="1600" dirty="0" smtClean="0"/>
          </a:p>
          <a:p>
            <a:endParaRPr lang="en-GB" sz="160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12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3"/>
          <p:cNvSpPr>
            <a:spLocks noGrp="1"/>
          </p:cNvSpPr>
          <p:nvPr>
            <p:ph idx="1"/>
          </p:nvPr>
        </p:nvSpPr>
        <p:spPr>
          <a:xfrm>
            <a:off x="431800" y="1539875"/>
            <a:ext cx="8316664" cy="426538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it-IT" altLang="it-IT" sz="2400" dirty="0" smtClean="0"/>
              <a:t>Nuovo documento GOLD 2015 </a:t>
            </a:r>
            <a:r>
              <a:rPr lang="it-IT" altLang="it-IT" sz="2400" i="1" dirty="0" smtClean="0"/>
              <a:t>L. Corbetta</a:t>
            </a:r>
          </a:p>
          <a:p>
            <a:pPr>
              <a:lnSpc>
                <a:spcPct val="200000"/>
              </a:lnSpc>
            </a:pPr>
            <a:r>
              <a:rPr lang="it-IT" altLang="it-IT" sz="2400" dirty="0" smtClean="0"/>
              <a:t>Evidenze nuovi trattamenti farmacologici: L. M. Fabbri, A. Papi</a:t>
            </a:r>
          </a:p>
          <a:p>
            <a:pPr>
              <a:lnSpc>
                <a:spcPct val="200000"/>
              </a:lnSpc>
            </a:pPr>
            <a:r>
              <a:rPr lang="it-IT" altLang="it-IT" sz="2400" dirty="0" err="1" smtClean="0"/>
              <a:t>Physical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activity</a:t>
            </a:r>
            <a:r>
              <a:rPr lang="it-IT" altLang="it-IT" sz="2400" dirty="0" smtClean="0"/>
              <a:t>: </a:t>
            </a:r>
            <a:r>
              <a:rPr lang="it-IT" altLang="it-IT" sz="2400" i="1" dirty="0" smtClean="0"/>
              <a:t>E. Clini</a:t>
            </a:r>
          </a:p>
          <a:p>
            <a:pPr>
              <a:lnSpc>
                <a:spcPct val="200000"/>
              </a:lnSpc>
            </a:pPr>
            <a:r>
              <a:rPr lang="it-IT" altLang="it-IT" sz="2400" dirty="0" smtClean="0"/>
              <a:t>Management del paziente con BPCO e appropriatezza della gestione territoriale </a:t>
            </a:r>
            <a:r>
              <a:rPr lang="it-IT" altLang="it-IT" sz="2400" i="1" dirty="0" smtClean="0"/>
              <a:t>E. </a:t>
            </a:r>
            <a:r>
              <a:rPr lang="it-IT" altLang="it-IT" sz="2400" i="1" dirty="0" err="1" smtClean="0"/>
              <a:t>Saffi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Giustini</a:t>
            </a:r>
            <a:r>
              <a:rPr lang="it-IT" altLang="it-IT" sz="2400" i="1" dirty="0" smtClean="0"/>
              <a:t> </a:t>
            </a:r>
          </a:p>
          <a:p>
            <a:endParaRPr lang="it-IT" altLang="it-IT" sz="2400" dirty="0" smtClean="0"/>
          </a:p>
        </p:txBody>
      </p:sp>
      <p:sp>
        <p:nvSpPr>
          <p:cNvPr id="307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dirty="0" smtClean="0"/>
              <a:t>2015 INTERNATION MEETING ON ASTHMA, COPD AND CONCOMITANT DISORDERS</a:t>
            </a:r>
            <a:br>
              <a:rPr lang="it-IT" altLang="it-IT" sz="2800" b="1" dirty="0" smtClean="0"/>
            </a:br>
            <a:endParaRPr lang="it-IT" alt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47530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noProof="0" dirty="0" err="1" smtClean="0">
                <a:latin typeface="+mn-lt"/>
              </a:rPr>
              <a:t>Tiotropio+Olodaterolo</a:t>
            </a:r>
            <a:r>
              <a:rPr lang="en-GB" sz="3600" noProof="0" dirty="0" smtClean="0">
                <a:latin typeface="+mn-lt"/>
              </a:rPr>
              <a:t> FDC</a:t>
            </a:r>
            <a:endParaRPr lang="en-GB" sz="3600" noProof="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2263" y="966788"/>
            <a:ext cx="8478837" cy="498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noProof="0" dirty="0" smtClean="0"/>
              <a:t>Tiotropio + </a:t>
            </a:r>
            <a:r>
              <a:rPr lang="it-IT" sz="1600" b="1" noProof="0" dirty="0" err="1" smtClean="0"/>
              <a:t>Olodaterolo</a:t>
            </a:r>
            <a:r>
              <a:rPr lang="it-IT" sz="1600" b="1" noProof="0" dirty="0" smtClean="0"/>
              <a:t>  FDC</a:t>
            </a:r>
            <a:r>
              <a:rPr lang="it-IT" sz="1600" noProof="0" dirty="0" smtClean="0"/>
              <a:t>: associazione precostituita di </a:t>
            </a:r>
            <a:r>
              <a:rPr lang="it-IT" sz="1600" noProof="0" dirty="0" err="1" smtClean="0"/>
              <a:t>tiotropio</a:t>
            </a:r>
            <a:r>
              <a:rPr lang="it-IT" sz="1600" noProof="0" dirty="0" smtClean="0"/>
              <a:t> (LAMA) e </a:t>
            </a:r>
            <a:r>
              <a:rPr lang="it-IT" sz="1600" noProof="0" dirty="0" err="1" smtClean="0"/>
              <a:t>olodaterolo</a:t>
            </a:r>
            <a:r>
              <a:rPr lang="it-IT" sz="1600" noProof="0" dirty="0" smtClean="0"/>
              <a:t> (LABA) in mono-somministrazione giornaliera, </a:t>
            </a:r>
            <a:r>
              <a:rPr lang="it-IT" sz="1600" dirty="0" smtClean="0">
                <a:uFill>
                  <a:solidFill>
                    <a:srgbClr val="FFFFFF"/>
                  </a:solidFill>
                </a:uFill>
              </a:rPr>
              <a:t>5/5 µg die, </a:t>
            </a:r>
            <a:r>
              <a:rPr lang="it-IT" sz="1600" dirty="0" smtClean="0"/>
              <a:t>RESPIMAT</a:t>
            </a:r>
            <a:r>
              <a:rPr lang="it-IT" sz="1600" baseline="30000" dirty="0" smtClean="0"/>
              <a:t>®</a:t>
            </a:r>
            <a:r>
              <a:rPr lang="it-IT" sz="1600" dirty="0" smtClean="0"/>
              <a:t> </a:t>
            </a:r>
          </a:p>
          <a:p>
            <a:pPr marL="0" indent="0">
              <a:buNone/>
            </a:pPr>
            <a:r>
              <a:rPr lang="it-IT" sz="1600" dirty="0" err="1" smtClean="0"/>
              <a:t>Tiotropio</a:t>
            </a:r>
            <a:r>
              <a:rPr lang="it-IT" sz="1600" dirty="0" smtClean="0"/>
              <a:t> + </a:t>
            </a:r>
            <a:r>
              <a:rPr lang="it-IT" sz="1600" dirty="0" err="1" smtClean="0"/>
              <a:t>Olodaterolo</a:t>
            </a:r>
            <a:r>
              <a:rPr lang="it-IT" sz="1600" dirty="0" smtClean="0"/>
              <a:t> FDC ha dimostrato nei pazienti con BPCO (stadio GOLD II – IV) negli studi ad 1 anno di: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b="1" dirty="0" smtClean="0"/>
              <a:t>migliorare significativamente nel tempo la funzionalità respiratoria (</a:t>
            </a:r>
            <a:r>
              <a:rPr lang="it-IT" sz="1600" b="1" dirty="0" err="1" smtClean="0"/>
              <a:t>trough</a:t>
            </a:r>
            <a:r>
              <a:rPr lang="it-IT" sz="1600" b="1" dirty="0" smtClean="0"/>
              <a:t> FEV1) </a:t>
            </a:r>
            <a:r>
              <a:rPr lang="it-IT" sz="1600" dirty="0" smtClean="0"/>
              <a:t>rispetto ai singoli monocomponenti</a:t>
            </a:r>
            <a:r>
              <a:rPr lang="it-IT" sz="1600" u="none" strike="noStrike" dirty="0" smtClean="0">
                <a:effectLst/>
                <a:uFill>
                  <a:solidFill>
                    <a:srgbClr val="FFFFFF"/>
                  </a:solidFill>
                </a:uFill>
              </a:rPr>
              <a:t>, con un rapido inizio d’azione rispetto al solo </a:t>
            </a:r>
            <a:r>
              <a:rPr lang="it-IT" sz="1600" u="none" strike="noStrike" dirty="0" err="1" smtClean="0">
                <a:effectLst/>
                <a:uFill>
                  <a:solidFill>
                    <a:srgbClr val="FFFFFF"/>
                  </a:solidFill>
                </a:uFill>
              </a:rPr>
              <a:t>tiotropio</a:t>
            </a:r>
            <a:r>
              <a:rPr lang="it-IT" sz="1600" u="none" strike="noStrike" dirty="0" smtClean="0">
                <a:effectLst/>
                <a:uFill>
                  <a:solidFill>
                    <a:srgbClr val="FFFFFF"/>
                  </a:solidFill>
                </a:uFill>
              </a:rPr>
              <a:t> (&gt;100 ml AUC 0-3h).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1600" b="1" dirty="0" smtClean="0"/>
              <a:t>ridurre la dispnea </a:t>
            </a:r>
            <a:r>
              <a:rPr lang="it-IT" sz="1600" dirty="0" smtClean="0"/>
              <a:t>(misurata tramite il </a:t>
            </a:r>
            <a:r>
              <a:rPr lang="it-IT" sz="1600" dirty="0" err="1" smtClean="0"/>
              <a:t>Transition</a:t>
            </a:r>
            <a:r>
              <a:rPr lang="it-IT" sz="1600" dirty="0" smtClean="0"/>
              <a:t> </a:t>
            </a:r>
            <a:r>
              <a:rPr lang="it-IT" sz="1600" dirty="0" err="1" smtClean="0"/>
              <a:t>Dyspnea</a:t>
            </a:r>
            <a:r>
              <a:rPr lang="it-IT" sz="1600" dirty="0" smtClean="0"/>
              <a:t> Index) rispetto ai monocomponenti (&gt; 1 Unità TDI) riducendo il ricorso a terapie di emergenza;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1600" b="1" dirty="0" smtClean="0"/>
              <a:t>migliorare la qualità della vita</a:t>
            </a:r>
            <a:r>
              <a:rPr lang="it-IT" sz="1600" dirty="0" smtClean="0"/>
              <a:t> correlata allo stato di salute (misurata tramite il  St. </a:t>
            </a:r>
            <a:r>
              <a:rPr lang="it-IT" sz="1600" dirty="0" err="1" smtClean="0"/>
              <a:t>George’s</a:t>
            </a:r>
            <a:r>
              <a:rPr lang="it-IT" sz="1600" dirty="0" smtClean="0"/>
              <a:t> Respiratory </a:t>
            </a:r>
            <a:r>
              <a:rPr lang="it-IT" sz="1600" dirty="0" err="1" smtClean="0"/>
              <a:t>Questionnaire</a:t>
            </a:r>
            <a:r>
              <a:rPr lang="it-IT" sz="1600" dirty="0" smtClean="0"/>
              <a:t>) rispetto ai singoli monocomponenti </a:t>
            </a:r>
          </a:p>
          <a:p>
            <a:pPr marL="0" lvl="0" indent="0">
              <a:buNone/>
            </a:pPr>
            <a:r>
              <a:rPr lang="it-IT" sz="1600" dirty="0" smtClean="0"/>
              <a:t> 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lvl="0" indent="0">
              <a:buNone/>
            </a:pPr>
            <a:r>
              <a:rPr lang="it-IT" sz="1600" b="1" dirty="0" smtClean="0"/>
              <a:t>Tollerabilità: </a:t>
            </a:r>
            <a:r>
              <a:rPr lang="it-IT" sz="1600" dirty="0" smtClean="0"/>
              <a:t>gli studi ad 1 anno hanno confermato il favorevole profilo di tollerabilità</a:t>
            </a:r>
          </a:p>
          <a:p>
            <a:pPr marL="0" lv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 smtClean="0"/>
          </a:p>
          <a:p>
            <a:endParaRPr lang="it-IT" sz="1600" dirty="0" smtClean="0"/>
          </a:p>
          <a:p>
            <a:endParaRPr lang="en-GB" sz="1600" noProof="0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609329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</a:rPr>
              <a:t>Roland </a:t>
            </a:r>
            <a:r>
              <a:rPr lang="it-IT" sz="1200" i="1" dirty="0" err="1" smtClean="0">
                <a:solidFill>
                  <a:schemeClr val="bg1"/>
                </a:solidFill>
              </a:rPr>
              <a:t>Buhl</a:t>
            </a:r>
            <a:r>
              <a:rPr lang="it-IT" sz="1200" i="1" dirty="0" smtClean="0">
                <a:solidFill>
                  <a:schemeClr val="bg1"/>
                </a:solidFill>
              </a:rPr>
              <a:t>, Eric </a:t>
            </a:r>
            <a:r>
              <a:rPr lang="it-IT" sz="1200" i="1" dirty="0" err="1" smtClean="0">
                <a:solidFill>
                  <a:schemeClr val="bg1"/>
                </a:solidFill>
              </a:rPr>
              <a:t>Bateman</a:t>
            </a:r>
            <a:r>
              <a:rPr lang="it-IT" sz="1200" i="1" dirty="0" smtClean="0">
                <a:solidFill>
                  <a:schemeClr val="bg1"/>
                </a:solidFill>
              </a:rPr>
              <a:t>. </a:t>
            </a:r>
            <a:r>
              <a:rPr lang="it-IT" sz="1200" i="1" dirty="0" err="1" smtClean="0">
                <a:solidFill>
                  <a:schemeClr val="bg1"/>
                </a:solidFill>
              </a:rPr>
              <a:t>Tiotropium</a:t>
            </a:r>
            <a:r>
              <a:rPr lang="it-IT" sz="1200" i="1" dirty="0" smtClean="0">
                <a:solidFill>
                  <a:schemeClr val="bg1"/>
                </a:solidFill>
              </a:rPr>
              <a:t> and </a:t>
            </a:r>
            <a:r>
              <a:rPr lang="it-IT" sz="1200" i="1" dirty="0" err="1" smtClean="0">
                <a:solidFill>
                  <a:schemeClr val="bg1"/>
                </a:solidFill>
              </a:rPr>
              <a:t>olodaterol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err="1" smtClean="0">
                <a:solidFill>
                  <a:schemeClr val="bg1"/>
                </a:solidFill>
              </a:rPr>
              <a:t>fixed</a:t>
            </a:r>
            <a:r>
              <a:rPr lang="it-IT" sz="1200" i="1" dirty="0" smtClean="0">
                <a:solidFill>
                  <a:schemeClr val="bg1"/>
                </a:solidFill>
              </a:rPr>
              <a:t>-dose </a:t>
            </a:r>
            <a:r>
              <a:rPr lang="it-IT" sz="1200" i="1" dirty="0" err="1" smtClean="0">
                <a:solidFill>
                  <a:schemeClr val="bg1"/>
                </a:solidFill>
              </a:rPr>
              <a:t>combination</a:t>
            </a:r>
            <a:r>
              <a:rPr lang="it-IT" sz="1200" i="1" dirty="0" smtClean="0">
                <a:solidFill>
                  <a:schemeClr val="bg1"/>
                </a:solidFill>
              </a:rPr>
              <a:t> versus mono-</a:t>
            </a:r>
            <a:r>
              <a:rPr lang="it-IT" sz="1200" i="1" dirty="0" err="1" smtClean="0">
                <a:solidFill>
                  <a:schemeClr val="bg1"/>
                </a:solidFill>
              </a:rPr>
              <a:t>components</a:t>
            </a:r>
            <a:r>
              <a:rPr lang="it-IT" sz="1200" i="1" dirty="0" smtClean="0">
                <a:solidFill>
                  <a:schemeClr val="bg1"/>
                </a:solidFill>
              </a:rPr>
              <a:t> in COPD (GOLD 2–4). ERJ </a:t>
            </a:r>
            <a:r>
              <a:rPr lang="en-US" sz="1200" i="1" dirty="0">
                <a:solidFill>
                  <a:schemeClr val="bg1"/>
                </a:solidFill>
              </a:rPr>
              <a:t>Published on January 8, 2015 as </a:t>
            </a:r>
            <a:r>
              <a:rPr lang="en-US" sz="1200" i="1" dirty="0" err="1">
                <a:solidFill>
                  <a:schemeClr val="bg1"/>
                </a:solidFill>
              </a:rPr>
              <a:t>doi</a:t>
            </a:r>
            <a:r>
              <a:rPr lang="en-US" sz="1200" i="1" dirty="0">
                <a:solidFill>
                  <a:schemeClr val="bg1"/>
                </a:solidFill>
              </a:rPr>
              <a:t>: 10.1183/09031936.00136014</a:t>
            </a:r>
            <a:endParaRPr lang="it-IT" sz="1200" i="1" dirty="0" smtClean="0">
              <a:solidFill>
                <a:schemeClr val="bg1"/>
              </a:solidFill>
            </a:endParaRPr>
          </a:p>
          <a:p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31735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contenuto 2"/>
          <p:cNvSpPr>
            <a:spLocks noGrp="1"/>
          </p:cNvSpPr>
          <p:nvPr>
            <p:ph idx="4294967295"/>
          </p:nvPr>
        </p:nvSpPr>
        <p:spPr>
          <a:xfrm>
            <a:off x="323730" y="1124471"/>
            <a:ext cx="8363272" cy="5976937"/>
          </a:xfrm>
        </p:spPr>
        <p:txBody>
          <a:bodyPr>
            <a:noAutofit/>
          </a:bodyPr>
          <a:lstStyle/>
          <a:p>
            <a:pPr marL="177800" indent="-177800" algn="just"/>
            <a:r>
              <a:rPr lang="it-IT" altLang="en-US" sz="1300" b="1" dirty="0" smtClean="0">
                <a:latin typeface="Arial" charset="0"/>
              </a:rPr>
              <a:t>Co-formulazione </a:t>
            </a:r>
            <a:r>
              <a:rPr lang="it-IT" altLang="en-US" sz="1300" dirty="0" smtClean="0">
                <a:latin typeface="Arial" charset="0"/>
              </a:rPr>
              <a:t>di beta2-agonista a lunga durata d’azione (</a:t>
            </a:r>
            <a:r>
              <a:rPr lang="it-IT" altLang="en-US" sz="1300" b="1" dirty="0" err="1" smtClean="0">
                <a:latin typeface="Arial" charset="0"/>
              </a:rPr>
              <a:t>indacaterolo</a:t>
            </a:r>
            <a:r>
              <a:rPr lang="it-IT" altLang="en-US" sz="1300" dirty="0" smtClean="0">
                <a:latin typeface="Arial" charset="0"/>
              </a:rPr>
              <a:t>) e </a:t>
            </a:r>
            <a:r>
              <a:rPr lang="it-IT" altLang="en-US" sz="1300" dirty="0" err="1" smtClean="0">
                <a:latin typeface="Arial" charset="0"/>
              </a:rPr>
              <a:t>antimuscarinico</a:t>
            </a:r>
            <a:r>
              <a:rPr lang="it-IT" altLang="en-US" sz="1300" dirty="0" smtClean="0">
                <a:latin typeface="Arial" charset="0"/>
              </a:rPr>
              <a:t> ad alta affinità per il recettore M3 (</a:t>
            </a:r>
            <a:r>
              <a:rPr lang="it-IT" altLang="en-US" sz="1300" b="1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), entrambi a rapida insorgenza d’azione broncodilatatrice e lunga durata d’azione (</a:t>
            </a:r>
            <a:r>
              <a:rPr lang="it-IT" altLang="en-US" sz="1300" b="1" dirty="0" smtClean="0">
                <a:latin typeface="Arial" charset="0"/>
              </a:rPr>
              <a:t>24 ore</a:t>
            </a:r>
            <a:r>
              <a:rPr lang="it-IT" altLang="en-US" sz="1300" dirty="0" smtClean="0">
                <a:latin typeface="Arial" charset="0"/>
              </a:rPr>
              <a:t>) in una sola somministrazione giornaliera</a:t>
            </a:r>
          </a:p>
          <a:p>
            <a:pPr marL="177800" indent="-177800" algn="just"/>
            <a:r>
              <a:rPr lang="it-IT" altLang="en-US" sz="1300" b="1" dirty="0" err="1" smtClean="0">
                <a:latin typeface="Arial" charset="0"/>
              </a:rPr>
              <a:t>Indacaterolo</a:t>
            </a:r>
            <a:r>
              <a:rPr lang="it-IT" altLang="en-US" sz="1300" b="1" dirty="0" smtClean="0">
                <a:latin typeface="Arial" charset="0"/>
              </a:rPr>
              <a:t>/</a:t>
            </a:r>
            <a:r>
              <a:rPr lang="it-IT" altLang="en-US" sz="1300" b="1" dirty="0" err="1" smtClean="0">
                <a:latin typeface="Arial" charset="0"/>
              </a:rPr>
              <a:t>glicopirronio</a:t>
            </a:r>
            <a:r>
              <a:rPr lang="it-IT" altLang="en-US" sz="1300" b="1" dirty="0" smtClean="0">
                <a:latin typeface="Arial" charset="0"/>
              </a:rPr>
              <a:t> 110/50 </a:t>
            </a:r>
            <a:r>
              <a:rPr lang="it-IT" altLang="en-US" sz="1300" b="1" dirty="0" smtClean="0">
                <a:latin typeface="Arial" charset="0"/>
                <a:cs typeface="Arial" charset="0"/>
              </a:rPr>
              <a:t>µ</a:t>
            </a:r>
            <a:r>
              <a:rPr lang="it-IT" altLang="en-US" sz="1300" b="1" dirty="0" smtClean="0">
                <a:latin typeface="Arial" charset="0"/>
              </a:rPr>
              <a:t>g </a:t>
            </a:r>
            <a:r>
              <a:rPr lang="it-IT" altLang="en-US" sz="1300" dirty="0" smtClean="0">
                <a:latin typeface="Arial" charset="0"/>
              </a:rPr>
              <a:t>in </a:t>
            </a:r>
            <a:r>
              <a:rPr lang="it-IT" altLang="en-US" sz="1300" b="1" dirty="0" err="1" smtClean="0">
                <a:latin typeface="Arial" charset="0"/>
              </a:rPr>
              <a:t>monosomministrazione</a:t>
            </a:r>
            <a:r>
              <a:rPr lang="it-IT" altLang="en-US" sz="1300" b="1" dirty="0" smtClean="0">
                <a:latin typeface="Arial" charset="0"/>
              </a:rPr>
              <a:t> </a:t>
            </a:r>
            <a:r>
              <a:rPr lang="it-IT" altLang="en-US" sz="1300" dirty="0" smtClean="0">
                <a:latin typeface="Arial" charset="0"/>
              </a:rPr>
              <a:t>giornaliera, SD-DPI </a:t>
            </a:r>
            <a:r>
              <a:rPr lang="it-IT" altLang="en-US" sz="1300" b="1" dirty="0" err="1" smtClean="0">
                <a:latin typeface="Arial" charset="0"/>
              </a:rPr>
              <a:t>Breezhaler</a:t>
            </a:r>
            <a:endParaRPr lang="it-IT" altLang="en-US" sz="1300" b="1" dirty="0" smtClean="0">
              <a:latin typeface="Arial" charset="0"/>
            </a:endParaRPr>
          </a:p>
          <a:p>
            <a:pPr marL="177800" indent="-177800" algn="just"/>
            <a:r>
              <a:rPr lang="it-IT" altLang="en-US" sz="1300" dirty="0" smtClean="0">
                <a:latin typeface="Arial" charset="0"/>
              </a:rPr>
              <a:t>In uno studio di fase III (</a:t>
            </a:r>
            <a:r>
              <a:rPr lang="it-IT" altLang="en-US" sz="1300" b="1" dirty="0" smtClean="0">
                <a:latin typeface="Arial" charset="0"/>
              </a:rPr>
              <a:t>SHINE</a:t>
            </a:r>
            <a:r>
              <a:rPr lang="it-IT" altLang="en-US" sz="1300" dirty="0" smtClean="0">
                <a:latin typeface="Arial" charset="0"/>
              </a:rPr>
              <a:t>), randomizzato, controllato con </a:t>
            </a:r>
            <a:r>
              <a:rPr lang="it-IT" altLang="en-US" sz="1300" b="1" dirty="0" err="1" smtClean="0">
                <a:latin typeface="Arial" charset="0"/>
              </a:rPr>
              <a:t>indacaterolo</a:t>
            </a:r>
            <a:r>
              <a:rPr lang="it-IT" altLang="en-US" sz="1300" dirty="0" smtClean="0">
                <a:latin typeface="Arial" charset="0"/>
              </a:rPr>
              <a:t>, </a:t>
            </a:r>
            <a:r>
              <a:rPr lang="it-IT" altLang="en-US" sz="1300" b="1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, </a:t>
            </a:r>
            <a:r>
              <a:rPr lang="it-IT" altLang="en-US" sz="1300" b="1" dirty="0" err="1" smtClean="0">
                <a:latin typeface="Arial" charset="0"/>
              </a:rPr>
              <a:t>tiotropio</a:t>
            </a:r>
            <a:r>
              <a:rPr lang="it-IT" altLang="en-US" sz="1300" b="1" dirty="0" smtClean="0">
                <a:latin typeface="Arial" charset="0"/>
              </a:rPr>
              <a:t> </a:t>
            </a:r>
            <a:r>
              <a:rPr lang="it-IT" altLang="en-US" sz="1300" dirty="0" smtClean="0">
                <a:latin typeface="Arial" charset="0"/>
              </a:rPr>
              <a:t>in aperto, placebo in pazienti con BPCO moderata/grave della durata di 26 settimane, </a:t>
            </a:r>
            <a:r>
              <a:rPr lang="it-IT" altLang="en-US" sz="1300" dirty="0" err="1" smtClean="0">
                <a:latin typeface="Arial" charset="0"/>
              </a:rPr>
              <a:t>indacaterolo</a:t>
            </a:r>
            <a:r>
              <a:rPr lang="it-IT" altLang="en-US" sz="1300" dirty="0" smtClean="0">
                <a:latin typeface="Arial" charset="0"/>
              </a:rPr>
              <a:t>/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ha evidenziato </a:t>
            </a:r>
            <a:r>
              <a:rPr lang="it-IT" altLang="en-US" sz="1300" b="1" dirty="0" smtClean="0">
                <a:latin typeface="Arial" charset="0"/>
              </a:rPr>
              <a:t>superiorità </a:t>
            </a:r>
            <a:r>
              <a:rPr lang="it-IT" altLang="en-US" sz="1300" dirty="0" smtClean="0">
                <a:latin typeface="Arial" charset="0"/>
              </a:rPr>
              <a:t>vs. </a:t>
            </a:r>
            <a:r>
              <a:rPr lang="it-IT" altLang="en-US" sz="1300" dirty="0" err="1" smtClean="0">
                <a:latin typeface="Arial" charset="0"/>
              </a:rPr>
              <a:t>indacaterolo</a:t>
            </a:r>
            <a:r>
              <a:rPr lang="it-IT" altLang="en-US" sz="1300" dirty="0" smtClean="0">
                <a:latin typeface="Arial" charset="0"/>
              </a:rPr>
              <a:t> e 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sull’</a:t>
            </a:r>
            <a:r>
              <a:rPr lang="it-IT" altLang="en-US" sz="1300" dirty="0" err="1" smtClean="0">
                <a:latin typeface="Arial" charset="0"/>
              </a:rPr>
              <a:t>endpoint</a:t>
            </a:r>
            <a:r>
              <a:rPr lang="it-IT" altLang="en-US" sz="1300" dirty="0" smtClean="0">
                <a:latin typeface="Arial" charset="0"/>
              </a:rPr>
              <a:t> primario, </a:t>
            </a:r>
            <a:r>
              <a:rPr lang="it-IT" altLang="en-US" sz="1300" b="1" dirty="0" err="1" smtClean="0">
                <a:latin typeface="Arial" charset="0"/>
              </a:rPr>
              <a:t>trough</a:t>
            </a:r>
            <a:r>
              <a:rPr lang="it-IT" altLang="en-US" sz="1300" b="1" dirty="0" smtClean="0">
                <a:latin typeface="Arial" charset="0"/>
              </a:rPr>
              <a:t> FEV1 </a:t>
            </a:r>
            <a:r>
              <a:rPr lang="it-IT" altLang="en-US" sz="1300" dirty="0" smtClean="0">
                <a:latin typeface="Arial" charset="0"/>
              </a:rPr>
              <a:t>a 26 settimane (miglioramento di 70 ml e 90 ml) ed anche vs </a:t>
            </a:r>
            <a:r>
              <a:rPr lang="it-IT" altLang="en-US" sz="1300" dirty="0" err="1" smtClean="0">
                <a:latin typeface="Arial" charset="0"/>
              </a:rPr>
              <a:t>tiotropio</a:t>
            </a:r>
            <a:r>
              <a:rPr lang="it-IT" altLang="en-US" sz="1300" dirty="0" smtClean="0">
                <a:latin typeface="Arial" charset="0"/>
              </a:rPr>
              <a:t> (80 ml) e placebo (200 ml; &gt; MICD). Superiorità anche su </a:t>
            </a:r>
            <a:r>
              <a:rPr lang="it-IT" altLang="en-US" sz="1300" b="1" dirty="0" smtClean="0">
                <a:latin typeface="Arial" charset="0"/>
              </a:rPr>
              <a:t>rapidità d’azione </a:t>
            </a:r>
            <a:r>
              <a:rPr lang="it-IT" altLang="en-US" sz="1300" dirty="0" smtClean="0">
                <a:latin typeface="Arial" charset="0"/>
              </a:rPr>
              <a:t>v</a:t>
            </a:r>
            <a:r>
              <a:rPr lang="it-IT" altLang="en-US" sz="1300" b="1" dirty="0" smtClean="0">
                <a:latin typeface="Arial" charset="0"/>
              </a:rPr>
              <a:t>s 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e vs </a:t>
            </a:r>
            <a:r>
              <a:rPr lang="it-IT" altLang="en-US" sz="1300" dirty="0" err="1" smtClean="0">
                <a:latin typeface="Arial" charset="0"/>
              </a:rPr>
              <a:t>tiotropio</a:t>
            </a:r>
            <a:r>
              <a:rPr lang="it-IT" altLang="en-US" sz="1300" dirty="0" smtClean="0">
                <a:latin typeface="Arial" charset="0"/>
              </a:rPr>
              <a:t> </a:t>
            </a:r>
            <a:r>
              <a:rPr lang="it-IT" altLang="en-US" sz="1300" b="1" dirty="0" smtClean="0">
                <a:latin typeface="Arial" charset="0"/>
              </a:rPr>
              <a:t>a 5 minuti </a:t>
            </a:r>
            <a:r>
              <a:rPr lang="it-IT" altLang="en-US" sz="1300" dirty="0" smtClean="0">
                <a:latin typeface="Arial" charset="0"/>
              </a:rPr>
              <a:t>dal primo giorno (40 ml e </a:t>
            </a:r>
            <a:r>
              <a:rPr lang="it-IT" altLang="en-US" sz="1300" b="1" dirty="0" smtClean="0">
                <a:latin typeface="Arial" charset="0"/>
              </a:rPr>
              <a:t>70 </a:t>
            </a:r>
            <a:r>
              <a:rPr lang="it-IT" altLang="en-US" sz="1300" dirty="0" smtClean="0">
                <a:latin typeface="Arial" charset="0"/>
              </a:rPr>
              <a:t>ml rispettivamente). Miglioramento del </a:t>
            </a:r>
            <a:r>
              <a:rPr lang="it-IT" altLang="en-US" sz="1300" b="1" dirty="0" smtClean="0">
                <a:latin typeface="Arial" charset="0"/>
              </a:rPr>
              <a:t>TDI </a:t>
            </a:r>
            <a:r>
              <a:rPr lang="it-IT" altLang="en-US" sz="1300" dirty="0" err="1" smtClean="0">
                <a:latin typeface="Arial" charset="0"/>
              </a:rPr>
              <a:t>clinicamante</a:t>
            </a:r>
            <a:r>
              <a:rPr lang="it-IT" altLang="en-US" sz="1300" dirty="0" smtClean="0">
                <a:latin typeface="Arial" charset="0"/>
              </a:rPr>
              <a:t> rilevante rispetto a placebo e un miglioramento del </a:t>
            </a:r>
            <a:r>
              <a:rPr lang="it-IT" altLang="en-US" sz="1300" b="1" dirty="0" smtClean="0">
                <a:latin typeface="Arial" charset="0"/>
              </a:rPr>
              <a:t>SGRQ </a:t>
            </a:r>
            <a:r>
              <a:rPr lang="it-IT" altLang="en-US" sz="1300" dirty="0" smtClean="0">
                <a:latin typeface="Arial" charset="0"/>
              </a:rPr>
              <a:t>rispetto al placebo. </a:t>
            </a:r>
            <a:r>
              <a:rPr lang="it-IT" altLang="en-US" sz="1300" dirty="0" err="1" smtClean="0">
                <a:latin typeface="Arial" charset="0"/>
              </a:rPr>
              <a:t>Indacaterolo</a:t>
            </a:r>
            <a:r>
              <a:rPr lang="it-IT" altLang="en-US" sz="1300" dirty="0" smtClean="0">
                <a:latin typeface="Arial" charset="0"/>
              </a:rPr>
              <a:t>/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è stato ben tollerato; la maggior parte degli eventi avversi sono risultati di lieve/moderata gravità. </a:t>
            </a:r>
          </a:p>
          <a:p>
            <a:pPr marL="177800" indent="-177800" algn="just"/>
            <a:r>
              <a:rPr lang="it-IT" altLang="en-US" sz="1300" dirty="0" smtClean="0">
                <a:latin typeface="Arial" charset="0"/>
              </a:rPr>
              <a:t>In uno studio di fase III (</a:t>
            </a:r>
            <a:r>
              <a:rPr lang="it-IT" altLang="en-US" sz="1300" b="1" dirty="0" smtClean="0">
                <a:latin typeface="Arial" charset="0"/>
              </a:rPr>
              <a:t>SPARK</a:t>
            </a:r>
            <a:r>
              <a:rPr lang="it-IT" altLang="en-US" sz="1300" dirty="0" smtClean="0">
                <a:latin typeface="Arial" charset="0"/>
              </a:rPr>
              <a:t>), randomizzato e controllato di confronto con </a:t>
            </a:r>
            <a:r>
              <a:rPr lang="it-IT" altLang="en-US" sz="1300" b="1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e con </a:t>
            </a:r>
            <a:r>
              <a:rPr lang="it-IT" altLang="en-US" sz="1300" b="1" dirty="0" err="1" smtClean="0">
                <a:latin typeface="Arial" charset="0"/>
              </a:rPr>
              <a:t>tiotropio</a:t>
            </a:r>
            <a:r>
              <a:rPr lang="it-IT" altLang="en-US" sz="1300" b="1" dirty="0" smtClean="0">
                <a:latin typeface="Arial" charset="0"/>
              </a:rPr>
              <a:t> </a:t>
            </a:r>
            <a:r>
              <a:rPr lang="it-IT" altLang="en-US" sz="1300" dirty="0" smtClean="0">
                <a:latin typeface="Arial" charset="0"/>
              </a:rPr>
              <a:t>in aperto in pazienti con BPCO grave/molto grave e frequenti riacutizzazioni, della durata di 64 settimane, </a:t>
            </a:r>
            <a:r>
              <a:rPr lang="it-IT" altLang="en-US" sz="1300" dirty="0" err="1" smtClean="0">
                <a:latin typeface="Arial" charset="0"/>
              </a:rPr>
              <a:t>Indacaterolo</a:t>
            </a:r>
            <a:r>
              <a:rPr lang="it-IT" altLang="en-US" sz="1300" dirty="0" smtClean="0">
                <a:latin typeface="Arial" charset="0"/>
              </a:rPr>
              <a:t>/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ha evidenziato </a:t>
            </a:r>
            <a:r>
              <a:rPr lang="it-IT" altLang="en-US" sz="1300" b="1" dirty="0" smtClean="0">
                <a:latin typeface="Arial" charset="0"/>
              </a:rPr>
              <a:t>riduzione delle riacutizzazioni moderate/gravi di BPCO </a:t>
            </a:r>
            <a:r>
              <a:rPr lang="it-IT" altLang="en-US" sz="1300" dirty="0" smtClean="0">
                <a:latin typeface="Arial" charset="0"/>
              </a:rPr>
              <a:t>(del </a:t>
            </a:r>
            <a:r>
              <a:rPr lang="it-IT" altLang="en-US" sz="1300" b="1" dirty="0" smtClean="0">
                <a:latin typeface="Arial" charset="0"/>
              </a:rPr>
              <a:t>12%</a:t>
            </a:r>
            <a:r>
              <a:rPr lang="it-IT" altLang="en-US" sz="1300" dirty="0" smtClean="0">
                <a:latin typeface="Arial" charset="0"/>
              </a:rPr>
              <a:t>) vs. 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(</a:t>
            </a:r>
            <a:r>
              <a:rPr lang="it-IT" altLang="en-US" sz="1300" dirty="0" err="1" smtClean="0">
                <a:latin typeface="Arial" charset="0"/>
              </a:rPr>
              <a:t>endpoint</a:t>
            </a:r>
            <a:r>
              <a:rPr lang="it-IT" altLang="en-US" sz="1300" dirty="0" smtClean="0">
                <a:latin typeface="Arial" charset="0"/>
              </a:rPr>
              <a:t> primario), e delle </a:t>
            </a:r>
            <a:r>
              <a:rPr lang="it-IT" altLang="en-US" sz="1300" dirty="0" err="1" smtClean="0">
                <a:latin typeface="Arial" charset="0"/>
              </a:rPr>
              <a:t>riacutizzazini</a:t>
            </a:r>
            <a:r>
              <a:rPr lang="it-IT" altLang="en-US" sz="1300" dirty="0" smtClean="0">
                <a:latin typeface="Arial" charset="0"/>
              </a:rPr>
              <a:t> lievi e totali vs 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e </a:t>
            </a:r>
            <a:r>
              <a:rPr lang="it-IT" altLang="en-US" sz="1300" dirty="0" err="1" smtClean="0">
                <a:latin typeface="Arial" charset="0"/>
              </a:rPr>
              <a:t>tiotropio</a:t>
            </a:r>
            <a:r>
              <a:rPr lang="it-IT" altLang="en-US" sz="1300" dirty="0" smtClean="0">
                <a:latin typeface="Arial" charset="0"/>
              </a:rPr>
              <a:t>. Significativi miglioramenti su</a:t>
            </a:r>
            <a:r>
              <a:rPr lang="it-IT" altLang="en-US" sz="1300" b="1" dirty="0" smtClean="0">
                <a:latin typeface="Arial" charset="0"/>
              </a:rPr>
              <a:t>: </a:t>
            </a:r>
            <a:r>
              <a:rPr lang="it-IT" altLang="en-US" sz="1300" b="1" dirty="0" err="1" smtClean="0">
                <a:latin typeface="Arial" charset="0"/>
              </a:rPr>
              <a:t>trough</a:t>
            </a:r>
            <a:r>
              <a:rPr lang="it-IT" altLang="en-US" sz="1300" b="1" dirty="0" smtClean="0">
                <a:latin typeface="Arial" charset="0"/>
              </a:rPr>
              <a:t> FEV1 (</a:t>
            </a:r>
            <a:r>
              <a:rPr lang="it-IT" altLang="en-US" sz="1300" dirty="0" smtClean="0">
                <a:latin typeface="Arial" charset="0"/>
              </a:rPr>
              <a:t>60-80 ml vs 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e 70-80 ml vs </a:t>
            </a:r>
            <a:r>
              <a:rPr lang="it-IT" altLang="en-US" sz="1300" dirty="0" err="1" smtClean="0">
                <a:latin typeface="Arial" charset="0"/>
              </a:rPr>
              <a:t>tiotropio</a:t>
            </a:r>
            <a:r>
              <a:rPr lang="it-IT" altLang="en-US" sz="1300" dirty="0" smtClean="0">
                <a:latin typeface="Arial" charset="0"/>
              </a:rPr>
              <a:t>) e uso </a:t>
            </a:r>
            <a:r>
              <a:rPr lang="it-IT" altLang="en-US" sz="1300" b="1" dirty="0" smtClean="0">
                <a:latin typeface="Arial" charset="0"/>
              </a:rPr>
              <a:t>di farmaco al bisogno </a:t>
            </a:r>
            <a:r>
              <a:rPr lang="it-IT" altLang="en-US" sz="1300" dirty="0" smtClean="0">
                <a:latin typeface="Arial" charset="0"/>
              </a:rPr>
              <a:t>vs 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e </a:t>
            </a:r>
            <a:r>
              <a:rPr lang="it-IT" altLang="en-US" sz="1300" dirty="0" err="1" smtClean="0">
                <a:latin typeface="Arial" charset="0"/>
              </a:rPr>
              <a:t>tiotropio</a:t>
            </a:r>
            <a:r>
              <a:rPr lang="it-IT" altLang="en-US" sz="1300" dirty="0" smtClean="0">
                <a:latin typeface="Arial" charset="0"/>
              </a:rPr>
              <a:t>).</a:t>
            </a:r>
          </a:p>
          <a:p>
            <a:pPr marL="0" indent="0" algn="just">
              <a:buNone/>
              <a:tabLst>
                <a:tab pos="185738" algn="l"/>
              </a:tabLst>
            </a:pPr>
            <a:r>
              <a:rPr lang="it-IT" altLang="en-US" sz="1300" dirty="0" smtClean="0">
                <a:latin typeface="Arial" charset="0"/>
              </a:rPr>
              <a:t>	 </a:t>
            </a:r>
            <a:r>
              <a:rPr lang="it-IT" altLang="en-US" sz="1300" dirty="0" err="1" smtClean="0">
                <a:latin typeface="Arial" charset="0"/>
              </a:rPr>
              <a:t>Indacaterolo</a:t>
            </a:r>
            <a:r>
              <a:rPr lang="it-IT" altLang="en-US" sz="1300" dirty="0" smtClean="0">
                <a:latin typeface="Arial" charset="0"/>
              </a:rPr>
              <a:t>/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è stato ben tollerato; la maggior parte degli eventi avversi sono risultati di 	lieve/moderata gravità. L’incidenza di eventi avversi, inclusi quelli cardio cerebrovascolari è stata simile ai 	gruppi di confronto.</a:t>
            </a:r>
          </a:p>
          <a:p>
            <a:pPr marL="177800" indent="-177800" algn="just" eaLnBrk="1" hangingPunct="1"/>
            <a:r>
              <a:rPr lang="it-IT" altLang="en-US" sz="1300" dirty="0" smtClean="0">
                <a:latin typeface="Arial" charset="0"/>
              </a:rPr>
              <a:t>In uno studio di fase III (</a:t>
            </a:r>
            <a:r>
              <a:rPr lang="it-IT" altLang="en-US" sz="1300" b="1" dirty="0" smtClean="0">
                <a:latin typeface="Arial" charset="0"/>
              </a:rPr>
              <a:t>BLAZE</a:t>
            </a:r>
            <a:r>
              <a:rPr lang="it-IT" altLang="en-US" sz="1300" dirty="0" smtClean="0">
                <a:latin typeface="Arial" charset="0"/>
              </a:rPr>
              <a:t>), randomizzato, cross-over a tre periodi, controllato con </a:t>
            </a:r>
            <a:r>
              <a:rPr lang="it-IT" altLang="en-US" sz="1300" b="1" dirty="0" err="1" smtClean="0">
                <a:latin typeface="Arial" charset="0"/>
              </a:rPr>
              <a:t>tiotropio</a:t>
            </a:r>
            <a:r>
              <a:rPr lang="it-IT" altLang="en-US" sz="1300" b="1" dirty="0" smtClean="0">
                <a:latin typeface="Arial" charset="0"/>
              </a:rPr>
              <a:t> </a:t>
            </a:r>
            <a:r>
              <a:rPr lang="it-IT" altLang="en-US" sz="1300" dirty="0" smtClean="0">
                <a:latin typeface="Arial" charset="0"/>
              </a:rPr>
              <a:t>in cieco e placebo, in pazienti con BPCO moderata/grave, </a:t>
            </a:r>
            <a:r>
              <a:rPr lang="it-IT" altLang="en-US" sz="1300" dirty="0" err="1" smtClean="0">
                <a:latin typeface="Arial" charset="0"/>
              </a:rPr>
              <a:t>indacaterolo</a:t>
            </a:r>
            <a:r>
              <a:rPr lang="it-IT" altLang="en-US" sz="1300" dirty="0" smtClean="0">
                <a:latin typeface="Arial" charset="0"/>
              </a:rPr>
              <a:t>/</a:t>
            </a:r>
            <a:r>
              <a:rPr lang="it-IT" altLang="en-US" sz="1300" dirty="0" err="1" smtClean="0">
                <a:latin typeface="Arial" charset="0"/>
              </a:rPr>
              <a:t>glicopirronio</a:t>
            </a:r>
            <a:r>
              <a:rPr lang="it-IT" altLang="en-US" sz="1300" dirty="0" smtClean="0">
                <a:latin typeface="Arial" charset="0"/>
              </a:rPr>
              <a:t> ha evidenziato </a:t>
            </a:r>
            <a:r>
              <a:rPr lang="it-IT" altLang="en-US" sz="1300" b="1" dirty="0" smtClean="0">
                <a:latin typeface="Arial" charset="0"/>
              </a:rPr>
              <a:t>superiorità</a:t>
            </a:r>
            <a:r>
              <a:rPr lang="it-IT" altLang="en-US" sz="1300" dirty="0" smtClean="0">
                <a:latin typeface="Arial" charset="0"/>
              </a:rPr>
              <a:t> in termini di </a:t>
            </a:r>
            <a:r>
              <a:rPr lang="it-IT" altLang="en-US" sz="1300" b="1" dirty="0" smtClean="0">
                <a:latin typeface="Arial" charset="0"/>
              </a:rPr>
              <a:t>miglioramento</a:t>
            </a:r>
            <a:r>
              <a:rPr lang="it-IT" altLang="en-US" sz="1300" dirty="0" smtClean="0">
                <a:latin typeface="Arial" charset="0"/>
              </a:rPr>
              <a:t> del </a:t>
            </a:r>
            <a:r>
              <a:rPr lang="it-IT" altLang="en-US" sz="1300" b="1" dirty="0" smtClean="0">
                <a:latin typeface="Arial" charset="0"/>
              </a:rPr>
              <a:t>TDI </a:t>
            </a:r>
            <a:r>
              <a:rPr lang="it-IT" altLang="en-US" sz="1300" dirty="0" smtClean="0">
                <a:latin typeface="Arial" charset="0"/>
              </a:rPr>
              <a:t>(end </a:t>
            </a:r>
            <a:r>
              <a:rPr lang="it-IT" altLang="en-US" sz="1300" dirty="0" err="1" smtClean="0">
                <a:latin typeface="Arial" charset="0"/>
              </a:rPr>
              <a:t>point</a:t>
            </a:r>
            <a:r>
              <a:rPr lang="it-IT" altLang="en-US" sz="1300" dirty="0" smtClean="0">
                <a:latin typeface="Arial" charset="0"/>
              </a:rPr>
              <a:t> primario) vs placebo (1.37U) e vs </a:t>
            </a:r>
            <a:r>
              <a:rPr lang="it-IT" altLang="en-US" sz="1300" dirty="0" err="1" smtClean="0">
                <a:latin typeface="Arial" charset="0"/>
              </a:rPr>
              <a:t>tiotropio</a:t>
            </a:r>
            <a:r>
              <a:rPr lang="it-IT" altLang="en-US" sz="1300" dirty="0" smtClean="0">
                <a:latin typeface="Arial" charset="0"/>
              </a:rPr>
              <a:t> (0.49, U). Miglioramento verso placebo e </a:t>
            </a:r>
            <a:r>
              <a:rPr lang="it-IT" altLang="en-US" sz="1300" dirty="0" err="1" smtClean="0">
                <a:latin typeface="Arial" charset="0"/>
              </a:rPr>
              <a:t>tiotropio</a:t>
            </a:r>
            <a:r>
              <a:rPr lang="it-IT" altLang="en-US" sz="1300" dirty="0" smtClean="0">
                <a:latin typeface="Arial" charset="0"/>
              </a:rPr>
              <a:t> di FEV10-4hr e uso di rescue </a:t>
            </a:r>
            <a:r>
              <a:rPr lang="it-IT" altLang="en-US" sz="1300" dirty="0" err="1" smtClean="0">
                <a:latin typeface="Arial" charset="0"/>
              </a:rPr>
              <a:t>medication</a:t>
            </a:r>
            <a:r>
              <a:rPr lang="it-IT" altLang="en-US" sz="1300" dirty="0" smtClean="0">
                <a:latin typeface="Arial" charset="0"/>
              </a:rPr>
              <a:t>.</a:t>
            </a:r>
          </a:p>
        </p:txBody>
      </p:sp>
      <p:sp>
        <p:nvSpPr>
          <p:cNvPr id="2051" name="Footer Placeholder 3"/>
          <p:cNvSpPr txBox="1">
            <a:spLocks/>
          </p:cNvSpPr>
          <p:nvPr/>
        </p:nvSpPr>
        <p:spPr bwMode="auto">
          <a:xfrm>
            <a:off x="1498600" y="6300788"/>
            <a:ext cx="14176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ULTIBRO RCP 2014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 dirty="0" err="1">
                <a:solidFill>
                  <a:schemeClr val="bg1"/>
                </a:solidFill>
                <a:latin typeface="Arial" charset="0"/>
                <a:cs typeface="Arial" charset="0"/>
              </a:rPr>
              <a:t>Pelaia</a:t>
            </a:r>
            <a:r>
              <a:rPr lang="en-GB" alt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 et al. 2014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Vogelmeier</a:t>
            </a:r>
            <a:r>
              <a:rPr lang="en-GB" alt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 CF, et al. Lancet 2013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Bateman E. et al.. ERJ 2013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457200" y="261490"/>
            <a:ext cx="8229600" cy="50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3600" b="1" dirty="0">
                <a:solidFill>
                  <a:srgbClr val="FFC000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INDACATEROLO/GLICOPIRRONIO</a:t>
            </a:r>
            <a:r>
              <a:rPr lang="es-ES" altLang="en-US" sz="2000" dirty="0" smtClean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000" dirty="0" smtClean="0">
                <a:solidFill>
                  <a:srgbClr val="FFC000"/>
                </a:solidFill>
                <a:latin typeface="Arial" charset="0"/>
              </a:rPr>
              <a:t>vs </a:t>
            </a:r>
            <a:r>
              <a:rPr lang="es-ES" altLang="en-US" sz="3600" b="1" dirty="0" smtClean="0">
                <a:solidFill>
                  <a:srgbClr val="FFC000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Monocomponenti</a:t>
            </a:r>
            <a:endParaRPr lang="en-GB" altLang="en-US" sz="3600" b="1" dirty="0">
              <a:solidFill>
                <a:srgbClr val="FFC000"/>
              </a:solidFill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2053" name="Footer Placeholder 3"/>
          <p:cNvSpPr txBox="1">
            <a:spLocks/>
          </p:cNvSpPr>
          <p:nvPr/>
        </p:nvSpPr>
        <p:spPr bwMode="auto">
          <a:xfrm>
            <a:off x="250825" y="6288088"/>
            <a:ext cx="1273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600" dirty="0" err="1">
                <a:solidFill>
                  <a:schemeClr val="bg1"/>
                </a:solidFill>
                <a:latin typeface="Arial" charset="0"/>
                <a:cs typeface="Arial" charset="0"/>
              </a:rPr>
              <a:t>Wedzicha</a:t>
            </a:r>
            <a:r>
              <a:rPr lang="en-GB" alt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 W. et al. Lancet 2013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" dirty="0">
                <a:solidFill>
                  <a:schemeClr val="bg1"/>
                </a:solidFill>
                <a:latin typeface="Arial" charset="0"/>
              </a:rPr>
              <a:t>Banerji et al. APSR 2013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it-IT" altLang="en-US" sz="600" dirty="0" err="1">
                <a:solidFill>
                  <a:schemeClr val="bg1"/>
                </a:solidFill>
                <a:latin typeface="Arial" charset="0"/>
                <a:cs typeface="Arial" charset="0"/>
              </a:rPr>
              <a:t>Zhong</a:t>
            </a:r>
            <a:r>
              <a:rPr lang="it-IT" alt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 et al. ERS 2014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it-IT" alt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Mahler  et al. 2014</a:t>
            </a:r>
            <a:endParaRPr lang="en-GB" alt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177800" indent="-177800"/>
            <a:r>
              <a:rPr lang="it-IT" altLang="en-US" sz="1600" b="1" dirty="0" smtClean="0">
                <a:latin typeface="Arial" charset="0"/>
              </a:rPr>
              <a:t>ILLUMINATE: </a:t>
            </a:r>
            <a:r>
              <a:rPr lang="it-IT" altLang="en-US" sz="1600" dirty="0" smtClean="0">
                <a:latin typeface="Arial" charset="0"/>
              </a:rPr>
              <a:t>studio, </a:t>
            </a:r>
            <a:r>
              <a:rPr lang="it-IT" altLang="en-US" sz="1600" dirty="0">
                <a:latin typeface="Arial" charset="0"/>
              </a:rPr>
              <a:t>randomizzato, controllato </a:t>
            </a:r>
            <a:r>
              <a:rPr lang="it-IT" altLang="en-US" sz="1600" dirty="0" smtClean="0">
                <a:latin typeface="Arial" charset="0"/>
              </a:rPr>
              <a:t>di confronto con </a:t>
            </a:r>
            <a:r>
              <a:rPr lang="it-IT" altLang="en-US" sz="1600" b="1" dirty="0" err="1" smtClean="0">
                <a:latin typeface="Arial" charset="0"/>
              </a:rPr>
              <a:t>salmeterolo</a:t>
            </a:r>
            <a:r>
              <a:rPr lang="it-IT" altLang="en-US" sz="1600" b="1" dirty="0" smtClean="0">
                <a:latin typeface="Arial" charset="0"/>
              </a:rPr>
              <a:t>/</a:t>
            </a:r>
            <a:r>
              <a:rPr lang="it-IT" altLang="en-US" sz="1600" b="1" dirty="0" err="1" smtClean="0">
                <a:latin typeface="Arial" charset="0"/>
              </a:rPr>
              <a:t>fluticasone</a:t>
            </a:r>
            <a:r>
              <a:rPr lang="it-IT" altLang="en-US" sz="1600" b="1" dirty="0" smtClean="0">
                <a:latin typeface="Arial" charset="0"/>
              </a:rPr>
              <a:t> </a:t>
            </a:r>
            <a:r>
              <a:rPr lang="it-IT" altLang="en-US" sz="1600" dirty="0" smtClean="0">
                <a:latin typeface="Arial" charset="0"/>
              </a:rPr>
              <a:t>in pazienti </a:t>
            </a:r>
            <a:r>
              <a:rPr lang="it-IT" altLang="en-US" sz="1600" dirty="0">
                <a:latin typeface="Arial" charset="0"/>
              </a:rPr>
              <a:t>con BPCO </a:t>
            </a:r>
            <a:r>
              <a:rPr lang="it-IT" altLang="en-US" sz="1600" dirty="0" smtClean="0">
                <a:latin typeface="Arial" charset="0"/>
              </a:rPr>
              <a:t>moderata/grave, non </a:t>
            </a:r>
            <a:r>
              <a:rPr lang="it-IT" altLang="en-US" sz="1600" dirty="0" err="1" smtClean="0">
                <a:latin typeface="Arial" charset="0"/>
              </a:rPr>
              <a:t>riacutizzatori</a:t>
            </a:r>
            <a:r>
              <a:rPr lang="it-IT" altLang="en-US" sz="1600" dirty="0" smtClean="0">
                <a:latin typeface="Arial" charset="0"/>
              </a:rPr>
              <a:t> della </a:t>
            </a:r>
            <a:r>
              <a:rPr lang="it-IT" altLang="en-US" sz="1600" dirty="0">
                <a:latin typeface="Arial" charset="0"/>
              </a:rPr>
              <a:t>durata di 26 </a:t>
            </a:r>
            <a:r>
              <a:rPr lang="it-IT" altLang="en-US" sz="1600" dirty="0" smtClean="0">
                <a:latin typeface="Arial" charset="0"/>
              </a:rPr>
              <a:t>settimane.</a:t>
            </a:r>
          </a:p>
          <a:p>
            <a:pPr marL="0" indent="0">
              <a:buNone/>
              <a:tabLst>
                <a:tab pos="185738" algn="l"/>
              </a:tabLst>
            </a:pPr>
            <a:r>
              <a:rPr lang="it-IT" altLang="en-US" sz="1600" dirty="0" smtClean="0">
                <a:latin typeface="Arial" charset="0"/>
              </a:rPr>
              <a:t>	</a:t>
            </a:r>
            <a:r>
              <a:rPr lang="it-IT" altLang="en-US" sz="1600" dirty="0" err="1">
                <a:latin typeface="Arial" charset="0"/>
              </a:rPr>
              <a:t>I</a:t>
            </a:r>
            <a:r>
              <a:rPr lang="it-IT" altLang="en-US" sz="1600" dirty="0" err="1" smtClean="0">
                <a:latin typeface="Arial" charset="0"/>
              </a:rPr>
              <a:t>ndacaterolo</a:t>
            </a:r>
            <a:r>
              <a:rPr lang="it-IT" altLang="en-US" sz="1600" dirty="0" smtClean="0">
                <a:latin typeface="Arial" charset="0"/>
              </a:rPr>
              <a:t>/</a:t>
            </a:r>
            <a:r>
              <a:rPr lang="it-IT" altLang="en-US" sz="1600" dirty="0" err="1" smtClean="0">
                <a:latin typeface="Arial" charset="0"/>
              </a:rPr>
              <a:t>glicopirronio</a:t>
            </a:r>
            <a:r>
              <a:rPr lang="it-IT" altLang="en-US" sz="1600" dirty="0" smtClean="0">
                <a:latin typeface="Arial" charset="0"/>
              </a:rPr>
              <a:t> </a:t>
            </a:r>
            <a:r>
              <a:rPr lang="it-IT" altLang="en-US" sz="1600" dirty="0">
                <a:latin typeface="Arial" charset="0"/>
              </a:rPr>
              <a:t>ha evidenziato </a:t>
            </a:r>
            <a:r>
              <a:rPr lang="it-IT" altLang="en-US" sz="1600" b="1" dirty="0">
                <a:latin typeface="Arial" charset="0"/>
              </a:rPr>
              <a:t>superiorità </a:t>
            </a:r>
            <a:r>
              <a:rPr lang="it-IT" altLang="en-US" sz="1600" dirty="0" smtClean="0">
                <a:latin typeface="Arial" charset="0"/>
              </a:rPr>
              <a:t>vs </a:t>
            </a:r>
            <a:r>
              <a:rPr lang="it-IT" altLang="en-US" sz="1600" dirty="0" err="1" smtClean="0">
                <a:latin typeface="Arial" charset="0"/>
              </a:rPr>
              <a:t>salmeterolo</a:t>
            </a:r>
            <a:r>
              <a:rPr lang="it-IT" altLang="en-US" sz="1600" dirty="0" smtClean="0">
                <a:latin typeface="Arial" charset="0"/>
              </a:rPr>
              <a:t>/</a:t>
            </a:r>
            <a:r>
              <a:rPr lang="it-IT" altLang="en-US" sz="1600" dirty="0" err="1" smtClean="0">
                <a:latin typeface="Arial" charset="0"/>
              </a:rPr>
              <a:t>fluticasone</a:t>
            </a:r>
            <a:r>
              <a:rPr lang="it-IT" altLang="en-US" sz="1600" dirty="0" smtClean="0">
                <a:latin typeface="Arial" charset="0"/>
              </a:rPr>
              <a:t> sul 	</a:t>
            </a:r>
            <a:r>
              <a:rPr lang="it-IT" altLang="en-US" sz="1600" b="1" dirty="0" smtClean="0">
                <a:latin typeface="Arial" charset="0"/>
              </a:rPr>
              <a:t>FEV1 AUC0-12h </a:t>
            </a:r>
            <a:r>
              <a:rPr lang="it-IT" altLang="en-US" sz="1600" dirty="0" smtClean="0">
                <a:latin typeface="Arial" charset="0"/>
              </a:rPr>
              <a:t>(</a:t>
            </a:r>
            <a:r>
              <a:rPr lang="it-IT" altLang="en-US" sz="1600" b="1" dirty="0" smtClean="0">
                <a:latin typeface="Arial" charset="0"/>
              </a:rPr>
              <a:t>138 ml</a:t>
            </a:r>
            <a:r>
              <a:rPr lang="it-IT" altLang="en-US" sz="1600" dirty="0">
                <a:latin typeface="Arial" charset="0"/>
              </a:rPr>
              <a:t> </a:t>
            </a:r>
            <a:r>
              <a:rPr lang="it-IT" altLang="en-US" sz="1600" dirty="0" err="1" smtClean="0">
                <a:latin typeface="Arial" charset="0"/>
              </a:rPr>
              <a:t>endpoint</a:t>
            </a:r>
            <a:r>
              <a:rPr lang="it-IT" altLang="en-US" sz="1600" dirty="0" smtClean="0">
                <a:latin typeface="Arial" charset="0"/>
              </a:rPr>
              <a:t> primario) e </a:t>
            </a:r>
            <a:r>
              <a:rPr lang="it-IT" altLang="en-US" sz="1600" dirty="0">
                <a:latin typeface="Arial" charset="0"/>
              </a:rPr>
              <a:t>s</a:t>
            </a:r>
            <a:r>
              <a:rPr lang="it-IT" altLang="en-US" sz="1600" dirty="0" smtClean="0">
                <a:latin typeface="Arial" charset="0"/>
              </a:rPr>
              <a:t>ulla </a:t>
            </a:r>
            <a:r>
              <a:rPr lang="it-IT" altLang="en-US" sz="1600" dirty="0">
                <a:latin typeface="Arial" charset="0"/>
              </a:rPr>
              <a:t>percentuale di pazienti che </a:t>
            </a:r>
            <a:r>
              <a:rPr lang="it-IT" altLang="en-US" sz="1600" dirty="0" smtClean="0">
                <a:latin typeface="Arial" charset="0"/>
              </a:rPr>
              <a:t>	hanno </a:t>
            </a:r>
            <a:r>
              <a:rPr lang="it-IT" altLang="en-US" sz="1600" dirty="0">
                <a:latin typeface="Arial" charset="0"/>
              </a:rPr>
              <a:t>raggiunto un </a:t>
            </a:r>
            <a:r>
              <a:rPr lang="it-IT" altLang="en-US" sz="1600" dirty="0" smtClean="0">
                <a:latin typeface="Arial" charset="0"/>
              </a:rPr>
              <a:t>miglioramento clinicamente </a:t>
            </a:r>
            <a:r>
              <a:rPr lang="it-IT" altLang="en-US" sz="1600" dirty="0">
                <a:latin typeface="Arial" charset="0"/>
              </a:rPr>
              <a:t>significativo dello </a:t>
            </a:r>
            <a:r>
              <a:rPr lang="it-IT" altLang="en-US" sz="1600" b="1" dirty="0">
                <a:latin typeface="Arial" charset="0"/>
              </a:rPr>
              <a:t>score TDI. </a:t>
            </a:r>
            <a:endParaRPr lang="it-IT" altLang="en-US" sz="1600" b="1" dirty="0" smtClean="0">
              <a:latin typeface="Arial" charset="0"/>
            </a:endParaRPr>
          </a:p>
          <a:p>
            <a:pPr marL="0" indent="0">
              <a:buNone/>
              <a:tabLst>
                <a:tab pos="185738" algn="l"/>
              </a:tabLst>
            </a:pPr>
            <a:r>
              <a:rPr lang="it-IT" altLang="en-US" sz="1600" b="1" dirty="0">
                <a:latin typeface="Arial" charset="0"/>
              </a:rPr>
              <a:t>	</a:t>
            </a:r>
            <a:r>
              <a:rPr lang="it-IT" altLang="en-US" sz="1600" dirty="0" err="1" smtClean="0">
                <a:latin typeface="Arial" charset="0"/>
              </a:rPr>
              <a:t>Indacaterolo</a:t>
            </a:r>
            <a:r>
              <a:rPr lang="it-IT" altLang="en-US" sz="1600" dirty="0" smtClean="0">
                <a:latin typeface="Arial" charset="0"/>
              </a:rPr>
              <a:t>/</a:t>
            </a:r>
            <a:r>
              <a:rPr lang="it-IT" altLang="en-US" sz="1600" dirty="0" err="1" smtClean="0">
                <a:latin typeface="Arial" charset="0"/>
              </a:rPr>
              <a:t>glicopirronio</a:t>
            </a:r>
            <a:r>
              <a:rPr lang="it-IT" altLang="en-US" sz="1600" dirty="0" smtClean="0">
                <a:latin typeface="Arial" charset="0"/>
              </a:rPr>
              <a:t> </a:t>
            </a:r>
            <a:r>
              <a:rPr lang="it-IT" altLang="en-US" sz="1600" dirty="0">
                <a:latin typeface="Arial" charset="0"/>
              </a:rPr>
              <a:t>è stato ben tollerato; la maggior </a:t>
            </a:r>
            <a:r>
              <a:rPr lang="it-IT" altLang="en-US" sz="1600" dirty="0" smtClean="0">
                <a:latin typeface="Arial" charset="0"/>
              </a:rPr>
              <a:t>parte degli eventi avversi 	sono risultati </a:t>
            </a:r>
            <a:r>
              <a:rPr lang="it-IT" altLang="en-US" sz="1600" dirty="0">
                <a:latin typeface="Arial" charset="0"/>
              </a:rPr>
              <a:t>di lieve/moderata </a:t>
            </a:r>
            <a:r>
              <a:rPr lang="it-IT" altLang="en-US" sz="1600" dirty="0" smtClean="0">
                <a:latin typeface="Arial" charset="0"/>
              </a:rPr>
              <a:t>gravità.</a:t>
            </a:r>
            <a:endParaRPr lang="en-US" altLang="en-US" sz="1600" dirty="0">
              <a:latin typeface="Arial" charset="0"/>
            </a:endParaRPr>
          </a:p>
          <a:p>
            <a:pPr marL="177800" indent="-177800"/>
            <a:r>
              <a:rPr lang="it-IT" sz="1600" dirty="0">
                <a:latin typeface="Arial" charset="0"/>
              </a:rPr>
              <a:t>In uno studio di fase III (LANTERN), randomizzato, controllato verso </a:t>
            </a:r>
            <a:r>
              <a:rPr lang="it-IT" sz="1600" dirty="0" err="1">
                <a:latin typeface="Arial" charset="0"/>
              </a:rPr>
              <a:t>salmeterolo</a:t>
            </a:r>
            <a:r>
              <a:rPr lang="it-IT" sz="1600" dirty="0">
                <a:latin typeface="Arial" charset="0"/>
              </a:rPr>
              <a:t>/</a:t>
            </a:r>
            <a:r>
              <a:rPr lang="it-IT" sz="1600" dirty="0" err="1">
                <a:latin typeface="Arial" charset="0"/>
              </a:rPr>
              <a:t>fluticasone</a:t>
            </a:r>
            <a:r>
              <a:rPr lang="it-IT" sz="1600" dirty="0">
                <a:latin typeface="Arial" charset="0"/>
              </a:rPr>
              <a:t> condotto in 744 pazienti con BPCO moderata/grave con o senza  storia di riacutizzazioni della durata di 26 settimane, </a:t>
            </a:r>
            <a:r>
              <a:rPr lang="it-IT" sz="1600" dirty="0" err="1">
                <a:latin typeface="Arial" charset="0"/>
              </a:rPr>
              <a:t>indacaterolo</a:t>
            </a:r>
            <a:r>
              <a:rPr lang="it-IT" sz="1600" dirty="0">
                <a:latin typeface="Arial" charset="0"/>
              </a:rPr>
              <a:t>/</a:t>
            </a:r>
            <a:r>
              <a:rPr lang="it-IT" sz="1600" dirty="0" err="1">
                <a:latin typeface="Arial" charset="0"/>
              </a:rPr>
              <a:t>glicopirronio</a:t>
            </a:r>
            <a:r>
              <a:rPr lang="it-IT" sz="1600" dirty="0">
                <a:latin typeface="Arial" charset="0"/>
              </a:rPr>
              <a:t> ha evidenziato </a:t>
            </a:r>
            <a:r>
              <a:rPr lang="it-IT" sz="1600" dirty="0" smtClean="0">
                <a:latin typeface="Arial" charset="0"/>
              </a:rPr>
              <a:t>non </a:t>
            </a:r>
            <a:r>
              <a:rPr lang="it-IT" sz="1600" dirty="0">
                <a:latin typeface="Arial" charset="0"/>
              </a:rPr>
              <a:t>inferiorità vs. </a:t>
            </a:r>
            <a:r>
              <a:rPr lang="it-IT" sz="1600" dirty="0" err="1">
                <a:latin typeface="Arial" charset="0"/>
              </a:rPr>
              <a:t>salmeterolo</a:t>
            </a:r>
            <a:r>
              <a:rPr lang="it-IT" sz="1600" dirty="0">
                <a:latin typeface="Arial" charset="0"/>
              </a:rPr>
              <a:t>/</a:t>
            </a:r>
            <a:r>
              <a:rPr lang="it-IT" sz="1600" dirty="0" err="1">
                <a:latin typeface="Arial" charset="0"/>
              </a:rPr>
              <a:t>fluticasone</a:t>
            </a:r>
            <a:r>
              <a:rPr lang="it-IT" sz="1600" dirty="0">
                <a:latin typeface="Arial" charset="0"/>
              </a:rPr>
              <a:t> sull’</a:t>
            </a:r>
            <a:r>
              <a:rPr lang="it-IT" sz="1600" dirty="0" err="1">
                <a:latin typeface="Arial" charset="0"/>
              </a:rPr>
              <a:t>endpoint</a:t>
            </a:r>
            <a:r>
              <a:rPr lang="it-IT" sz="1600" dirty="0">
                <a:latin typeface="Arial" charset="0"/>
              </a:rPr>
              <a:t> primario, </a:t>
            </a:r>
            <a:r>
              <a:rPr lang="it-IT" sz="1600" dirty="0" err="1">
                <a:latin typeface="Arial" charset="0"/>
              </a:rPr>
              <a:t>trough</a:t>
            </a:r>
            <a:r>
              <a:rPr lang="it-IT" sz="1600" dirty="0">
                <a:latin typeface="Arial" charset="0"/>
              </a:rPr>
              <a:t> FEV1 (+ 75 ml) e superiorità statisticamente significativa su </a:t>
            </a:r>
            <a:r>
              <a:rPr lang="it-IT" sz="1600" dirty="0" err="1">
                <a:latin typeface="Arial" charset="0"/>
              </a:rPr>
              <a:t>endpoint</a:t>
            </a:r>
            <a:r>
              <a:rPr lang="it-IT" sz="1600" dirty="0">
                <a:latin typeface="Arial" charset="0"/>
              </a:rPr>
              <a:t> secondari (FEV1 AUC0-4h +122 ml) ed esploratori  (riduzione del tasso annualizzato di riacutizzazioni </a:t>
            </a:r>
            <a:r>
              <a:rPr lang="it-IT" sz="1600" dirty="0" smtClean="0">
                <a:latin typeface="Arial" charset="0"/>
              </a:rPr>
              <a:t>moderate–severe </a:t>
            </a:r>
            <a:r>
              <a:rPr lang="it-IT" sz="1600" dirty="0">
                <a:latin typeface="Arial" charset="0"/>
              </a:rPr>
              <a:t>del 31%  e del tempo alla prima riacutizzazione del 35%). Va specificato che i pazienti inclusi nello studio  erano sintomatici e valutati mediante </a:t>
            </a:r>
            <a:r>
              <a:rPr lang="it-IT" sz="1600" dirty="0" err="1">
                <a:latin typeface="Arial" charset="0"/>
              </a:rPr>
              <a:t>mMRC</a:t>
            </a:r>
            <a:r>
              <a:rPr lang="it-IT" sz="1600" dirty="0">
                <a:latin typeface="Arial" charset="0"/>
              </a:rPr>
              <a:t> e CAT con relativa suddivisione in due gruppi secondo le GOLD </a:t>
            </a:r>
            <a:r>
              <a:rPr lang="it-IT" sz="1600" dirty="0" smtClean="0">
                <a:latin typeface="Arial" charset="0"/>
              </a:rPr>
              <a:t>(C </a:t>
            </a:r>
            <a:r>
              <a:rPr lang="it-IT" sz="1600" dirty="0">
                <a:latin typeface="Arial" charset="0"/>
              </a:rPr>
              <a:t>e D) simili in numerosità.</a:t>
            </a:r>
            <a:endParaRPr lang="en-US" sz="1600" dirty="0">
              <a:latin typeface="Arial" charset="0"/>
            </a:endParaRPr>
          </a:p>
          <a:p>
            <a:pPr marL="177800" indent="-177800"/>
            <a:endParaRPr lang="it-IT" altLang="en-US" sz="1600" dirty="0" smtClean="0">
              <a:latin typeface="Arial" charset="0"/>
            </a:endParaRPr>
          </a:p>
          <a:p>
            <a:endParaRPr lang="it-IT" sz="160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460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3600" kern="1200" dirty="0">
                <a:solidFill>
                  <a:srgbClr val="FFC000"/>
                </a:solidFill>
                <a:latin typeface="+mn-lt"/>
              </a:rPr>
              <a:t>INDACATEROLO/GLICOPIRRONIO</a:t>
            </a:r>
            <a:r>
              <a:rPr lang="es-ES" altLang="en-US" sz="2000" dirty="0" smtClean="0">
                <a:latin typeface="Arial" charset="0"/>
              </a:rPr>
              <a:t> </a:t>
            </a:r>
            <a:br>
              <a:rPr lang="es-ES" altLang="en-US" sz="2000" dirty="0" smtClean="0">
                <a:latin typeface="Arial" charset="0"/>
              </a:rPr>
            </a:br>
            <a:r>
              <a:rPr lang="es-ES" altLang="en-US" sz="2000" smtClean="0">
                <a:solidFill>
                  <a:srgbClr val="FFC000"/>
                </a:solidFill>
                <a:latin typeface="Arial" charset="0"/>
              </a:rPr>
              <a:t>vs </a:t>
            </a:r>
            <a:r>
              <a:rPr lang="es-ES" altLang="en-US" sz="3600" kern="1200" smtClean="0">
                <a:solidFill>
                  <a:srgbClr val="FFC000"/>
                </a:solidFill>
                <a:latin typeface="+mn-lt"/>
              </a:rPr>
              <a:t>Fluticasone/Salmeterolo</a:t>
            </a:r>
            <a:endParaRPr lang="en-GB" altLang="en-US" sz="3600" kern="12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2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548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200" dirty="0" err="1" smtClean="0"/>
              <a:t>Aclidinio</a:t>
            </a:r>
            <a:r>
              <a:rPr lang="it-IT" sz="3200" dirty="0" smtClean="0"/>
              <a:t> bromuro/</a:t>
            </a:r>
            <a:r>
              <a:rPr lang="it-IT" sz="3200" dirty="0" err="1" smtClean="0"/>
              <a:t>Formoterolo</a:t>
            </a:r>
            <a:endParaRPr lang="en-US" sz="32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83568" y="1124744"/>
            <a:ext cx="7880795" cy="4824536"/>
          </a:xfrm>
        </p:spPr>
        <p:txBody>
          <a:bodyPr>
            <a:normAutofit fontScale="62500" lnSpcReduction="20000"/>
          </a:bodyPr>
          <a:lstStyle/>
          <a:p>
            <a:pPr marL="182563" indent="-182563">
              <a:buClr>
                <a:schemeClr val="bg1"/>
              </a:buClr>
              <a:buSzPct val="100000"/>
              <a:defRPr/>
            </a:pPr>
            <a:r>
              <a:rPr lang="it-IT" sz="2900" b="1" dirty="0" err="1" smtClean="0"/>
              <a:t>Aclidinio</a:t>
            </a:r>
            <a:r>
              <a:rPr lang="it-IT" sz="2900" b="1" dirty="0" smtClean="0"/>
              <a:t> bromuro vs placebo e vs </a:t>
            </a:r>
            <a:r>
              <a:rPr lang="it-IT" sz="2900" b="1" dirty="0" err="1" smtClean="0"/>
              <a:t>monocomponenti</a:t>
            </a:r>
            <a:r>
              <a:rPr lang="it-IT" sz="2900" b="1" dirty="0" smtClean="0"/>
              <a:t> </a:t>
            </a:r>
          </a:p>
          <a:p>
            <a:pPr marL="182563" indent="-182563">
              <a:buClr>
                <a:schemeClr val="bg1"/>
              </a:buClr>
              <a:buSzPct val="100000"/>
              <a:defRPr/>
            </a:pPr>
            <a:endParaRPr lang="it-IT" sz="1600" b="1" dirty="0" smtClean="0"/>
          </a:p>
          <a:p>
            <a:pPr marL="0" indent="0">
              <a:buClr>
                <a:schemeClr val="bg1"/>
              </a:buClr>
              <a:buSzPct val="100000"/>
              <a:buNone/>
              <a:defRPr/>
            </a:pPr>
            <a:r>
              <a:rPr lang="it-IT" dirty="0"/>
              <a:t>I</a:t>
            </a:r>
            <a:r>
              <a:rPr lang="it-IT" dirty="0" smtClean="0"/>
              <a:t>n 2 studi ACLIFORM</a:t>
            </a:r>
            <a:r>
              <a:rPr lang="it-IT" baseline="30000" dirty="0" smtClean="0"/>
              <a:t>1</a:t>
            </a:r>
            <a:r>
              <a:rPr lang="it-IT" dirty="0" smtClean="0"/>
              <a:t> e AUGMENT</a:t>
            </a:r>
            <a:r>
              <a:rPr lang="it-IT" baseline="30000" dirty="0" smtClean="0"/>
              <a:t>2</a:t>
            </a:r>
            <a:r>
              <a:rPr lang="it-IT" dirty="0" smtClean="0"/>
              <a:t> di  24 settimane, controllati randomizzati in doppio </a:t>
            </a:r>
            <a:r>
              <a:rPr lang="it-IT" dirty="0"/>
              <a:t>cieco </a:t>
            </a:r>
            <a:r>
              <a:rPr lang="it-IT" dirty="0" smtClean="0"/>
              <a:t>condotti in pazienti </a:t>
            </a:r>
            <a:r>
              <a:rPr lang="it-IT" dirty="0"/>
              <a:t>affetti da BPCO moderata-grave </a:t>
            </a:r>
            <a:r>
              <a:rPr lang="it-IT" dirty="0" err="1" smtClean="0"/>
              <a:t>aclidinio</a:t>
            </a:r>
            <a:r>
              <a:rPr lang="it-IT" dirty="0" smtClean="0"/>
              <a:t>/</a:t>
            </a:r>
            <a:r>
              <a:rPr lang="it-IT" dirty="0" err="1" smtClean="0"/>
              <a:t>formoterolo</a:t>
            </a:r>
            <a:r>
              <a:rPr lang="it-IT" dirty="0" smtClean="0"/>
              <a:t> </a:t>
            </a:r>
            <a:r>
              <a:rPr lang="en-GB" altLang="en-US" dirty="0" smtClean="0"/>
              <a:t>400/12 </a:t>
            </a:r>
            <a:r>
              <a:rPr lang="en-GB" altLang="en-US" dirty="0" err="1" smtClean="0"/>
              <a:t>μg</a:t>
            </a:r>
            <a:r>
              <a:rPr lang="en-GB" altLang="en-US" dirty="0" smtClean="0"/>
              <a:t> </a:t>
            </a:r>
            <a:r>
              <a:rPr lang="it-IT" dirty="0" smtClean="0"/>
              <a:t> </a:t>
            </a:r>
            <a:r>
              <a:rPr lang="it-IT" u="sng" dirty="0" smtClean="0"/>
              <a:t>si è mostrato superiore a </a:t>
            </a:r>
            <a:r>
              <a:rPr lang="it-IT" u="sng" dirty="0" err="1" smtClean="0"/>
              <a:t>formoterolo</a:t>
            </a:r>
            <a:r>
              <a:rPr lang="it-IT" u="sng" dirty="0" smtClean="0"/>
              <a:t> sul  FEV</a:t>
            </a:r>
            <a:r>
              <a:rPr lang="it-IT" u="sng" baseline="-25000" dirty="0" smtClean="0"/>
              <a:t>1 </a:t>
            </a:r>
            <a:r>
              <a:rPr lang="it-IT" u="sng" dirty="0" err="1" smtClean="0"/>
              <a:t>pre-dose</a:t>
            </a:r>
            <a:r>
              <a:rPr lang="it-IT" u="sng" dirty="0" smtClean="0"/>
              <a:t> </a:t>
            </a:r>
            <a:r>
              <a:rPr lang="it-IT" dirty="0" smtClean="0"/>
              <a:t>(+85 ml e +45 ml, rispettivamente) e </a:t>
            </a:r>
            <a:r>
              <a:rPr lang="it-IT" u="sng" dirty="0" smtClean="0"/>
              <a:t>superiore ad </a:t>
            </a:r>
            <a:r>
              <a:rPr lang="it-IT" u="sng" dirty="0" err="1" smtClean="0"/>
              <a:t>aclidinio</a:t>
            </a:r>
            <a:r>
              <a:rPr lang="it-IT" u="sng" dirty="0" smtClean="0"/>
              <a:t>  per il FEV1 1h post dose</a:t>
            </a:r>
            <a:r>
              <a:rPr lang="it-IT" dirty="0" smtClean="0"/>
              <a:t> (+125 ml e +108 ml, rispettivamente).</a:t>
            </a:r>
          </a:p>
          <a:p>
            <a:pPr marL="0" indent="0">
              <a:buClr>
                <a:schemeClr val="bg1"/>
              </a:buClr>
              <a:buSzPct val="100000"/>
              <a:buNone/>
              <a:defRPr/>
            </a:pPr>
            <a:endParaRPr lang="it-IT" sz="1200" dirty="0" smtClean="0"/>
          </a:p>
          <a:p>
            <a:pPr marL="0" indent="0">
              <a:buClr>
                <a:schemeClr val="bg1"/>
              </a:buClr>
              <a:buSzPct val="100000"/>
              <a:buNone/>
              <a:defRPr/>
            </a:pPr>
            <a:r>
              <a:rPr lang="it-IT" dirty="0" smtClean="0"/>
              <a:t>Variabili secondarie significative </a:t>
            </a:r>
            <a:r>
              <a:rPr lang="it-IT" u="sng" dirty="0" smtClean="0"/>
              <a:t>rispetto al placebo</a:t>
            </a:r>
            <a:r>
              <a:rPr lang="it-IT" dirty="0" smtClean="0"/>
              <a:t>: Riduzione </a:t>
            </a:r>
            <a:r>
              <a:rPr lang="it-IT" dirty="0"/>
              <a:t>dei farmaci al bisogno, </a:t>
            </a:r>
            <a:r>
              <a:rPr lang="it-IT" dirty="0" smtClean="0"/>
              <a:t>e sintomatologia </a:t>
            </a:r>
            <a:r>
              <a:rPr lang="it-IT" dirty="0"/>
              <a:t>notturna/diurna e </a:t>
            </a:r>
            <a:r>
              <a:rPr lang="it-IT" dirty="0" smtClean="0"/>
              <a:t>mattutina; %  pazienti con aumento clinicamente rilevante score SGRQ e TDI; Significativa riduzione delle riacutizzazioni moderate e severe</a:t>
            </a:r>
          </a:p>
          <a:p>
            <a:pPr marL="0" indent="0">
              <a:buClr>
                <a:schemeClr val="bg1"/>
              </a:buClr>
              <a:buSzPct val="100000"/>
              <a:buNone/>
              <a:defRPr/>
            </a:pPr>
            <a:r>
              <a:rPr lang="it-IT" dirty="0" smtClean="0"/>
              <a:t>Variabili secondarie significative </a:t>
            </a:r>
            <a:r>
              <a:rPr lang="it-IT" u="sng" dirty="0" smtClean="0"/>
              <a:t>rispetto ai </a:t>
            </a:r>
            <a:r>
              <a:rPr lang="it-IT" u="sng" dirty="0" err="1" smtClean="0"/>
              <a:t>monocomponenti</a:t>
            </a:r>
            <a:r>
              <a:rPr lang="it-IT" dirty="0" smtClean="0"/>
              <a:t>: miglioramento dei sintomi diurni valutati con EXACT vs </a:t>
            </a:r>
            <a:r>
              <a:rPr lang="it-IT" dirty="0" err="1" smtClean="0"/>
              <a:t>Aclidinio</a:t>
            </a:r>
            <a:r>
              <a:rPr lang="it-IT" dirty="0" smtClean="0"/>
              <a:t> e vs </a:t>
            </a:r>
            <a:r>
              <a:rPr lang="it-IT" dirty="0" err="1" smtClean="0"/>
              <a:t>formoterolo</a:t>
            </a:r>
            <a:r>
              <a:rPr lang="it-IT" dirty="0" smtClean="0"/>
              <a:t>; miglioramento </a:t>
            </a:r>
            <a:r>
              <a:rPr lang="it-IT" dirty="0" err="1" smtClean="0"/>
              <a:t>early</a:t>
            </a:r>
            <a:r>
              <a:rPr lang="it-IT" dirty="0" smtClean="0"/>
              <a:t> </a:t>
            </a:r>
            <a:r>
              <a:rPr lang="it-IT" dirty="0" err="1" smtClean="0"/>
              <a:t>morning</a:t>
            </a:r>
            <a:r>
              <a:rPr lang="it-IT" dirty="0" smtClean="0"/>
              <a:t> </a:t>
            </a:r>
            <a:r>
              <a:rPr lang="it-IT" dirty="0" err="1" smtClean="0"/>
              <a:t>symptoms</a:t>
            </a:r>
            <a:r>
              <a:rPr lang="it-IT" dirty="0" smtClean="0"/>
              <a:t> vs </a:t>
            </a:r>
            <a:r>
              <a:rPr lang="it-IT" dirty="0" err="1" smtClean="0"/>
              <a:t>Aclidinio</a:t>
            </a:r>
            <a:r>
              <a:rPr lang="it-IT" dirty="0" smtClean="0"/>
              <a:t>; miglioramento sintomi notturni vs </a:t>
            </a:r>
            <a:r>
              <a:rPr lang="it-IT" dirty="0" err="1" smtClean="0"/>
              <a:t>formoterolo</a:t>
            </a:r>
            <a:r>
              <a:rPr lang="it-IT" dirty="0" smtClean="0"/>
              <a:t> </a:t>
            </a:r>
            <a:endParaRPr lang="it-IT" dirty="0"/>
          </a:p>
          <a:p>
            <a:pPr marL="541338" lvl="1" indent="-184150">
              <a:buFontTx/>
              <a:buBlip>
                <a:blip r:embed="rId3"/>
              </a:buBlip>
              <a:defRPr/>
            </a:pPr>
            <a:endParaRPr lang="it-IT" sz="12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1574363" y="6241878"/>
            <a:ext cx="6990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A6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GB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Singh et al. </a:t>
            </a:r>
            <a:r>
              <a:rPr kumimoji="0" lang="en-GB" alt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BMC </a:t>
            </a:r>
            <a:r>
              <a:rPr kumimoji="0" lang="en-GB" altLang="en-US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Pulm</a:t>
            </a:r>
            <a:r>
              <a:rPr kumimoji="0" lang="en-GB" alt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Med </a:t>
            </a:r>
            <a:r>
              <a:rPr kumimoji="0" lang="en-GB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2014;14:178; </a:t>
            </a:r>
            <a:r>
              <a:rPr kumimoji="0" lang="en-GB" altLang="en-US" sz="11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GB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D’Urzo et al. </a:t>
            </a:r>
            <a:r>
              <a:rPr kumimoji="0" lang="en-GB" altLang="en-US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Respir</a:t>
            </a:r>
            <a:r>
              <a:rPr kumimoji="0" lang="en-GB" alt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Res </a:t>
            </a:r>
            <a:r>
              <a:rPr kumimoji="0" lang="en-GB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2014;12:123</a:t>
            </a:r>
            <a:endParaRPr kumimoji="0" lang="en-US" alt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67552" y="1124744"/>
            <a:ext cx="8068808" cy="4752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>
              <a:spcAft>
                <a:spcPts val="600"/>
              </a:spcAft>
            </a:pPr>
            <a:r>
              <a:rPr lang="it-IT" sz="6600" b="1" dirty="0" err="1" smtClean="0">
                <a:latin typeface="Calibri" pitchFamily="34" charset="0"/>
                <a:cs typeface="Calibri" pitchFamily="34" charset="0"/>
              </a:rPr>
              <a:t>Umeclidinio</a:t>
            </a:r>
            <a:r>
              <a:rPr lang="it-IT" sz="6600" b="1" dirty="0" smtClean="0">
                <a:latin typeface="Calibri" pitchFamily="34" charset="0"/>
                <a:cs typeface="Calibri" pitchFamily="34" charset="0"/>
              </a:rPr>
              <a:t> (UMEC): </a:t>
            </a:r>
            <a:r>
              <a:rPr lang="it-IT" sz="6600" dirty="0" smtClean="0">
                <a:latin typeface="Calibri" pitchFamily="34" charset="0"/>
                <a:cs typeface="Calibri" pitchFamily="34" charset="0"/>
              </a:rPr>
              <a:t>Antagonista </a:t>
            </a:r>
            <a:r>
              <a:rPr lang="it-IT" sz="6600" dirty="0">
                <a:latin typeface="Calibri" pitchFamily="34" charset="0"/>
                <a:cs typeface="Calibri" pitchFamily="34" charset="0"/>
              </a:rPr>
              <a:t>muscarinico a lunga durata d’azione (</a:t>
            </a:r>
            <a:r>
              <a:rPr lang="it-IT" sz="6600" dirty="0" smtClean="0">
                <a:latin typeface="Calibri" pitchFamily="34" charset="0"/>
                <a:cs typeface="Calibri" pitchFamily="34" charset="0"/>
              </a:rPr>
              <a:t>LAMA) dovuta </a:t>
            </a:r>
            <a:r>
              <a:rPr lang="it-IT" sz="6600" dirty="0">
                <a:latin typeface="Calibri" pitchFamily="34" charset="0"/>
                <a:cs typeface="Calibri" pitchFamily="34" charset="0"/>
              </a:rPr>
              <a:t>alla lenta dissociazione dal recettore </a:t>
            </a:r>
            <a:r>
              <a:rPr lang="it-IT" sz="6600" dirty="0" smtClean="0">
                <a:latin typeface="Calibri" pitchFamily="34" charset="0"/>
                <a:cs typeface="Calibri" pitchFamily="34" charset="0"/>
              </a:rPr>
              <a:t>M3</a:t>
            </a:r>
            <a:r>
              <a:rPr lang="it-IT" sz="6600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it-IT" sz="6600" dirty="0" smtClean="0">
                <a:latin typeface="Calibri" pitchFamily="34" charset="0"/>
                <a:cs typeface="Calibri" pitchFamily="34" charset="0"/>
              </a:rPr>
              <a:t> ed alta selettività M3/M2</a:t>
            </a:r>
            <a:endParaRPr lang="it-IT" sz="6600" dirty="0"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600"/>
              </a:spcAft>
            </a:pPr>
            <a:r>
              <a:rPr lang="it-IT" sz="6600" b="1" dirty="0" err="1">
                <a:latin typeface="Calibri" pitchFamily="34" charset="0"/>
                <a:cs typeface="Calibri" pitchFamily="34" charset="0"/>
              </a:rPr>
              <a:t>Vilanterolo</a:t>
            </a:r>
            <a:r>
              <a:rPr lang="it-IT" sz="66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it-IT" sz="6600" b="1" dirty="0" smtClean="0">
                <a:latin typeface="Calibri" pitchFamily="34" charset="0"/>
                <a:cs typeface="Calibri" pitchFamily="34" charset="0"/>
              </a:rPr>
              <a:t>VI): </a:t>
            </a:r>
            <a:r>
              <a:rPr lang="it-IT" sz="6600" dirty="0" smtClean="0">
                <a:latin typeface="Calibri" pitchFamily="34" charset="0"/>
                <a:cs typeface="Calibri" pitchFamily="34" charset="0"/>
              </a:rPr>
              <a:t>Beta2 </a:t>
            </a:r>
            <a:r>
              <a:rPr lang="it-IT" sz="6600" dirty="0">
                <a:latin typeface="Calibri" pitchFamily="34" charset="0"/>
                <a:cs typeface="Calibri" pitchFamily="34" charset="0"/>
              </a:rPr>
              <a:t>agonista a lunga durata d’azione (</a:t>
            </a:r>
            <a:r>
              <a:rPr lang="it-IT" sz="6600" dirty="0" smtClean="0">
                <a:latin typeface="Calibri" pitchFamily="34" charset="0"/>
                <a:cs typeface="Calibri" pitchFamily="34" charset="0"/>
              </a:rPr>
              <a:t>LABA), rapida insorgenza</a:t>
            </a:r>
            <a:r>
              <a:rPr lang="it-IT" sz="66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it-IT" sz="6600" dirty="0" smtClean="0">
                <a:latin typeface="Calibri" pitchFamily="34" charset="0"/>
                <a:cs typeface="Calibri" pitchFamily="34" charset="0"/>
              </a:rPr>
              <a:t> ed alta selettività sul recettore </a:t>
            </a:r>
            <a:r>
              <a:rPr lang="el-GR" sz="66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it-IT" sz="6600" dirty="0" smtClean="0">
                <a:latin typeface="Calibri" pitchFamily="34" charset="0"/>
                <a:cs typeface="Calibri" pitchFamily="34" charset="0"/>
              </a:rPr>
              <a:t>2-adrenergico</a:t>
            </a:r>
            <a:endParaRPr lang="it-IT" sz="6400" b="1" dirty="0"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600"/>
              </a:spcAft>
            </a:pPr>
            <a:r>
              <a:rPr lang="it-IT" sz="6400" b="1" dirty="0" smtClean="0">
                <a:latin typeface="Calibri" pitchFamily="34" charset="0"/>
                <a:cs typeface="Calibri" pitchFamily="34" charset="0"/>
              </a:rPr>
              <a:t>In BPCO, UMEC/VI </a:t>
            </a:r>
            <a:r>
              <a:rPr lang="it-IT" sz="6400" dirty="0" smtClean="0">
                <a:latin typeface="Calibri" pitchFamily="34" charset="0"/>
                <a:cs typeface="Calibri" pitchFamily="34" charset="0"/>
              </a:rPr>
              <a:t>55/22</a:t>
            </a:r>
            <a:r>
              <a:rPr lang="el-GR" sz="6400" dirty="0" smtClean="0">
                <a:latin typeface="Calibri" pitchFamily="34" charset="0"/>
                <a:cs typeface="Calibri" pitchFamily="34" charset="0"/>
              </a:rPr>
              <a:t> μ</a:t>
            </a:r>
            <a:r>
              <a:rPr lang="it-IT" sz="6400" dirty="0" smtClean="0">
                <a:latin typeface="Calibri" pitchFamily="34" charset="0"/>
                <a:cs typeface="Calibri" pitchFamily="34" charset="0"/>
              </a:rPr>
              <a:t>g,  </a:t>
            </a:r>
            <a:r>
              <a:rPr lang="it-IT" sz="6400" b="1" dirty="0" smtClean="0">
                <a:latin typeface="Calibri" pitchFamily="34" charset="0"/>
                <a:cs typeface="Calibri" pitchFamily="34" charset="0"/>
              </a:rPr>
              <a:t>1 inalazione una volta al giorno con erogatore </a:t>
            </a:r>
            <a:r>
              <a:rPr lang="it-IT" sz="6400" b="1" dirty="0">
                <a:latin typeface="Calibri" pitchFamily="34" charset="0"/>
                <a:cs typeface="Calibri" pitchFamily="34" charset="0"/>
              </a:rPr>
              <a:t>di </a:t>
            </a:r>
            <a:r>
              <a:rPr lang="it-IT" sz="6400" b="1" dirty="0" smtClean="0">
                <a:latin typeface="Calibri" pitchFamily="34" charset="0"/>
                <a:cs typeface="Calibri" pitchFamily="34" charset="0"/>
              </a:rPr>
              <a:t>polvere secca Ellipta</a:t>
            </a:r>
            <a:r>
              <a:rPr lang="it-IT" sz="6400" b="1" baseline="30000" dirty="0">
                <a:latin typeface="Calibri" pitchFamily="34" charset="0"/>
                <a:cs typeface="Calibri" pitchFamily="34" charset="0"/>
              </a:rPr>
              <a:t>4</a:t>
            </a:r>
            <a:r>
              <a:rPr lang="it-IT" sz="6400" b="1" baseline="30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endParaRPr lang="it-IT" sz="2400" dirty="0" smtClean="0">
              <a:latin typeface="Calibri" pitchFamily="34" charset="0"/>
              <a:cs typeface="Calibri" pitchFamily="34" charset="0"/>
            </a:endParaRP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it-IT" sz="6400" b="1" dirty="0" smtClean="0">
                <a:latin typeface="Calibri" pitchFamily="34" charset="0"/>
                <a:cs typeface="Calibri" pitchFamily="34" charset="0"/>
              </a:rPr>
              <a:t>Efficacia terapeutica e tollerabilità</a:t>
            </a:r>
            <a:r>
              <a:rPr lang="it-IT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6400" b="1" dirty="0" smtClean="0">
                <a:latin typeface="Calibri" pitchFamily="34" charset="0"/>
                <a:cs typeface="Calibri" pitchFamily="34" charset="0"/>
              </a:rPr>
              <a:t>di UMEC/VI</a:t>
            </a:r>
          </a:p>
          <a:p>
            <a:pPr marL="763588" lvl="2" indent="-314325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it-IT" sz="6400" dirty="0" smtClean="0">
                <a:latin typeface="Calibri" pitchFamily="34" charset="0"/>
                <a:cs typeface="Calibri" pitchFamily="34" charset="0"/>
              </a:rPr>
              <a:t>Broncodilatazione efficace per 24 ore</a:t>
            </a:r>
            <a:r>
              <a:rPr lang="it-IT" sz="6400" baseline="30000" dirty="0" smtClean="0">
                <a:latin typeface="Calibri" pitchFamily="34" charset="0"/>
                <a:cs typeface="Calibri" pitchFamily="34" charset="0"/>
              </a:rPr>
              <a:t>3</a:t>
            </a:r>
          </a:p>
          <a:p>
            <a:pPr marL="763588" lvl="2" indent="-314325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it-IT" sz="6400" dirty="0" smtClean="0">
                <a:latin typeface="Calibri" pitchFamily="34" charset="0"/>
                <a:cs typeface="Calibri" pitchFamily="34" charset="0"/>
              </a:rPr>
              <a:t>Miglioramento clinicamente significativo della funzione polmonare (FEV1 </a:t>
            </a:r>
            <a:r>
              <a:rPr lang="it-IT" sz="6400" dirty="0" err="1" smtClean="0">
                <a:latin typeface="Calibri" pitchFamily="34" charset="0"/>
                <a:cs typeface="Calibri" pitchFamily="34" charset="0"/>
              </a:rPr>
              <a:t>pre</a:t>
            </a:r>
            <a:r>
              <a:rPr lang="it-IT" sz="6400" dirty="0" smtClean="0">
                <a:latin typeface="Calibri" pitchFamily="34" charset="0"/>
                <a:cs typeface="Calibri" pitchFamily="34" charset="0"/>
              </a:rPr>
              <a:t>-dose) vs placebo, singoli componenti</a:t>
            </a:r>
            <a:r>
              <a:rPr lang="it-IT" sz="6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6400" dirty="0" smtClean="0">
                <a:latin typeface="Calibri" pitchFamily="34" charset="0"/>
                <a:cs typeface="Calibri" pitchFamily="34" charset="0"/>
              </a:rPr>
              <a:t>e tiotropio</a:t>
            </a:r>
            <a:r>
              <a:rPr lang="it-IT" sz="6400" baseline="30000" dirty="0" smtClean="0">
                <a:latin typeface="Calibri" pitchFamily="34" charset="0"/>
                <a:cs typeface="Calibri" pitchFamily="34" charset="0"/>
              </a:rPr>
              <a:t>3,4</a:t>
            </a:r>
            <a:endParaRPr lang="it-IT" sz="6400" dirty="0" smtClean="0">
              <a:latin typeface="Calibri" pitchFamily="34" charset="0"/>
              <a:cs typeface="Calibri" pitchFamily="34" charset="0"/>
            </a:endParaRPr>
          </a:p>
          <a:p>
            <a:pPr marL="763588" lvl="2" indent="-314325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it-IT" sz="6400" dirty="0" smtClean="0">
                <a:latin typeface="Calibri" pitchFamily="34" charset="0"/>
                <a:cs typeface="Calibri" pitchFamily="34" charset="0"/>
              </a:rPr>
              <a:t>Miglioramento clinicamente rilevante della dispnea (TDI ≥1 punto) e della qualità di vita (SGRQ &gt;4 punti) vs placebo</a:t>
            </a:r>
            <a:r>
              <a:rPr lang="it-IT" sz="64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it-IT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763588" lvl="2" indent="-314325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it-IT" sz="6400" dirty="0" smtClean="0">
                <a:latin typeface="Calibri" pitchFamily="34" charset="0"/>
                <a:cs typeface="Calibri" pitchFamily="34" charset="0"/>
              </a:rPr>
              <a:t>Significativa riduzione dell'uso di farmaco al bisogno vs placebo</a:t>
            </a:r>
            <a:r>
              <a:rPr lang="it-IT" sz="64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it-IT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763588" lvl="2" indent="-314325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it-IT" sz="6400" dirty="0" smtClean="0">
                <a:latin typeface="Calibri" pitchFamily="34" charset="0"/>
                <a:cs typeface="Calibri" pitchFamily="34" charset="0"/>
              </a:rPr>
              <a:t>Miglioramento clinicamente significativo </a:t>
            </a:r>
            <a:r>
              <a:rPr lang="it-IT" sz="6400" kern="0" dirty="0" smtClean="0">
                <a:latin typeface="Calibri" pitchFamily="34" charset="0"/>
                <a:cs typeface="Calibri" pitchFamily="34" charset="0"/>
              </a:rPr>
              <a:t>del FEV1 </a:t>
            </a:r>
            <a:r>
              <a:rPr lang="it-IT" sz="6400" kern="0" baseline="-25000" dirty="0" smtClean="0">
                <a:latin typeface="Calibri" pitchFamily="34" charset="0"/>
                <a:cs typeface="Calibri" pitchFamily="34" charset="0"/>
              </a:rPr>
              <a:t>0-6h</a:t>
            </a:r>
            <a:r>
              <a:rPr lang="it-IT" sz="6400" kern="0" dirty="0" smtClean="0">
                <a:latin typeface="Calibri" pitchFamily="34" charset="0"/>
                <a:cs typeface="Calibri" pitchFamily="34" charset="0"/>
              </a:rPr>
              <a:t> post-dose e miglioramento significativo della qualità della vita vs tiotropio</a:t>
            </a:r>
            <a:r>
              <a:rPr lang="it-IT" sz="6400" kern="0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it-IT" sz="6400" kern="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763588" lvl="2" indent="-314325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it-IT" sz="6400" dirty="0" smtClean="0">
                <a:latin typeface="Calibri" pitchFamily="34" charset="0"/>
                <a:cs typeface="Calibri" pitchFamily="34" charset="0"/>
              </a:rPr>
              <a:t>Eventi avversi più frequenti: </a:t>
            </a:r>
            <a:r>
              <a:rPr lang="it-IT" sz="6400" dirty="0" err="1" smtClean="0">
                <a:latin typeface="Calibri" pitchFamily="34" charset="0"/>
                <a:cs typeface="Calibri" pitchFamily="34" charset="0"/>
              </a:rPr>
              <a:t>nasofaringite</a:t>
            </a:r>
            <a:r>
              <a:rPr lang="it-IT" sz="6400" dirty="0" smtClean="0">
                <a:latin typeface="Calibri" pitchFamily="34" charset="0"/>
                <a:cs typeface="Calibri" pitchFamily="34" charset="0"/>
              </a:rPr>
              <a:t>, faringite, sinusite, infezioni delle vie aeree, infezioni del tratto urinario</a:t>
            </a:r>
            <a:r>
              <a:rPr lang="it-IT" sz="6400" baseline="30000" dirty="0" smtClean="0">
                <a:latin typeface="Calibri" pitchFamily="34" charset="0"/>
                <a:cs typeface="Calibri" pitchFamily="34" charset="0"/>
              </a:rPr>
              <a:t>4</a:t>
            </a:r>
            <a:endParaRPr lang="it-IT" sz="6400" baseline="30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332656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err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Umeclidinio</a:t>
            </a:r>
            <a:r>
              <a:rPr lang="it-IT" sz="3200" b="1" dirty="0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/</a:t>
            </a:r>
            <a:r>
              <a:rPr lang="it-IT" sz="3200" b="1" dirty="0" err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Vilanterolo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it-IT" sz="3200" b="1" dirty="0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BPCO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7760" y="6054387"/>
            <a:ext cx="464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Salmon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 et al J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Pharmacol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2013; 2</a:t>
            </a:r>
          </a:p>
          <a:p>
            <a:pPr marL="228600" indent="-228600" algn="r">
              <a:buAutoNum type="arabicPeriod"/>
            </a:pP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Slack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RJ et al J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Pharmacol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2013;3</a:t>
            </a:r>
            <a:endParaRPr lang="en-US" sz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GB" sz="12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GB" sz="12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Donohue JF et al. </a:t>
            </a:r>
            <a:r>
              <a:rPr lang="en-GB" sz="1200" kern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Respir</a:t>
            </a:r>
            <a:r>
              <a:rPr lang="en-GB" sz="12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Med 2013; 107: 1538-1546</a:t>
            </a:r>
          </a:p>
          <a:p>
            <a:pPr marL="342900" indent="-342900" algn="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4. RCP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Umeclidinio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Vilanterolo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18864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3960" y="341040"/>
            <a:ext cx="7772400" cy="1518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51520" y="764704"/>
            <a:ext cx="8568952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Fluticasone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err="1" smtClean="0">
                <a:latin typeface="Calibri" pitchFamily="34" charset="0"/>
                <a:cs typeface="Calibri" pitchFamily="34" charset="0"/>
              </a:rPr>
              <a:t>Furoato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(FF):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ICS derivato da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fluticasone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propinato a lunga durata d'azione (24h),  con elevata affinità e selettività per i recettori dei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glucocortiroidi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600"/>
              </a:spcAft>
            </a:pPr>
            <a:r>
              <a:rPr lang="it-IT" sz="1600" b="1" dirty="0" err="1">
                <a:latin typeface="Calibri" pitchFamily="34" charset="0"/>
                <a:cs typeface="Calibri" pitchFamily="34" charset="0"/>
              </a:rPr>
              <a:t>Vilanterolo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(VI):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Beta2 agonista a lunga durata d’azione (LABA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), rapida insorgenza ed alta selettività sul recettore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β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2-adrenergico</a:t>
            </a:r>
            <a:endParaRPr lang="it-IT" sz="1600" b="1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Fluticasone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furoato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vilanterolo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92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/2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μ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g una volta al giorno, mediante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l'erogatore 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di polvere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Ellipta</a:t>
            </a:r>
            <a:r>
              <a:rPr lang="it-IT" sz="1600" b="1" baseline="30000" dirty="0" smtClean="0">
                <a:latin typeface="Calibri" pitchFamily="34" charset="0"/>
                <a:cs typeface="Calibri" pitchFamily="34" charset="0"/>
              </a:rPr>
              <a:t>1</a:t>
            </a:r>
            <a:endParaRPr lang="it-IT" sz="1600" b="1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Prima FDC ICS/LABA once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daily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600"/>
              </a:spcBef>
              <a:buNone/>
            </a:pPr>
            <a:endParaRPr lang="it-IT" sz="400" dirty="0" smtClean="0">
              <a:latin typeface="Calibri" pitchFamily="34" charset="0"/>
              <a:cs typeface="Calibri" pitchFamily="34" charset="0"/>
            </a:endParaRPr>
          </a:p>
          <a:p>
            <a:pPr marL="363538" lvl="1" indent="-363538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Efficacia terapeutica e tollerabilità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di FF/VI 92/22 </a:t>
            </a:r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g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1 volta al giorno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in pazienti con ostruzione moderata/molto grave 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(FEV1 post-broncodilatatore ≤70% del predetto)</a:t>
            </a:r>
          </a:p>
          <a:p>
            <a:pPr marL="763588" lvl="2" indent="-314325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Significativa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riduzione (- 27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%)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delle riacutizzazioni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di BPCO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(moderate/severe) vs vilanterolo</a:t>
            </a:r>
            <a:r>
              <a:rPr lang="it-IT" sz="1600" baseline="30000" dirty="0">
                <a:latin typeface="Calibri" pitchFamily="34" charset="0"/>
                <a:cs typeface="Calibri" pitchFamily="34" charset="0"/>
              </a:rPr>
              <a:t>2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marL="763588" lvl="2" indent="-314325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Significativo miglioramento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della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funzione polmonare (FEV1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pre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-dose) vs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vilanterolo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durante le 52 settimane di trattamento</a:t>
            </a:r>
            <a:r>
              <a:rPr lang="it-IT" sz="1600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763588" lvl="2" indent="-314325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Simile efficacia  di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FP/SALM </a:t>
            </a:r>
            <a:r>
              <a:rPr lang="it-IT" sz="1600" dirty="0" err="1">
                <a:latin typeface="Calibri" pitchFamily="34" charset="0"/>
                <a:cs typeface="Calibri" pitchFamily="34" charset="0"/>
              </a:rPr>
              <a:t>bid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sui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parametri funzionali, con esordio d’azione più rapido, maggiore efficacia nelle prime 12 ore, migliore qualità di vita e stessa tollerabilità</a:t>
            </a:r>
            <a:r>
              <a:rPr lang="it-IT" sz="1600" baseline="30000" dirty="0" smtClean="0">
                <a:latin typeface="Calibri" pitchFamily="34" charset="0"/>
                <a:cs typeface="Calibri" pitchFamily="34" charset="0"/>
              </a:rPr>
              <a:t>3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marL="763588" lvl="2" indent="-314325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Buon profilo di tollerabilità</a:t>
            </a:r>
            <a:r>
              <a:rPr lang="it-IT" sz="16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. Lieve aumento del rischio di polmoniti confermate da radiografia con FF/VI con 92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/2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μ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g rispetto al solo broncodilatatore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vilanterolo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(4% vs 2%) con comune effetto di classe</a:t>
            </a:r>
            <a:r>
              <a:rPr lang="it-IT" sz="1600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38163" lvl="2">
              <a:spcBef>
                <a:spcPts val="600"/>
              </a:spcBef>
              <a:buFont typeface="Wingdings" pitchFamily="2" charset="2"/>
              <a:buChar char="§"/>
            </a:pPr>
            <a:endParaRPr lang="it-IT" sz="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88641"/>
            <a:ext cx="8240405" cy="576064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Fluticasone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Furoato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Vilanterolo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BPCO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6027003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Hamilton </a:t>
            </a:r>
            <a:r>
              <a:rPr lang="it-IT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 al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Am J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Respir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Crit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Care Med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187;2013:A4281;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Dransfield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 et al., Lancet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Respir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2013; 1: 210–23; </a:t>
            </a:r>
          </a:p>
          <a:p>
            <a:pPr algn="r"/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Agusti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et al., ERJ 2014; 43:763-772; </a:t>
            </a:r>
          </a:p>
          <a:p>
            <a:pPr marL="342900" indent="-342900" algn="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Crim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al.,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Ann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Am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Thorac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Soc</a:t>
            </a:r>
            <a:r>
              <a:rPr lang="it-IT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2015</a:t>
            </a:r>
            <a:endParaRPr lang="da-DK" sz="1200" dirty="0" smtClean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Physical</a:t>
            </a:r>
            <a:r>
              <a:rPr lang="it-IT" dirty="0" smtClean="0"/>
              <a:t> Activity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E. Clini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167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6850"/>
            <a:ext cx="5005387" cy="64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64163" y="1196975"/>
            <a:ext cx="316865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76850" y="297874"/>
            <a:ext cx="3673475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altLang="ja-JP" sz="2800" b="1" dirty="0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NON-PHARMCOLOGIC TREATMENT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GB" altLang="ja-JP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altLang="ja-JP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Physical Activity</a:t>
            </a:r>
            <a:r>
              <a:rPr kumimoji="0" lang="en-GB" altLang="ja-JP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(pag.34)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GB" altLang="ja-JP" sz="1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 is recommended for all patients with COPD.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There is </a:t>
            </a:r>
            <a:r>
              <a:rPr kumimoji="0" lang="en-GB" altLang="ja-JP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very little COPD-specific evidence to support recommendations for PA other than studies of pulmonary rehabilitation</a:t>
            </a:r>
            <a:r>
              <a:rPr kumimoji="0" lang="en-GB" altLang="ja-JP" sz="1800" b="1" i="0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GB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(the physical exercise component is believed to provide the most benefit).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However, given the overall population benefits of physical exercise and its role in primary and secondary prevention of CV disease, </a:t>
            </a:r>
            <a:r>
              <a:rPr kumimoji="0" lang="en-GB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it seems intuitively correct to recommend daily physical activity</a:t>
            </a:r>
            <a:r>
              <a:rPr kumimoji="0" lang="en-GB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GB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1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96863" y="836613"/>
            <a:ext cx="8513762" cy="4868862"/>
            <a:chOff x="193" y="663"/>
            <a:chExt cx="5363" cy="306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663"/>
              <a:ext cx="5363" cy="2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799"/>
              <a:ext cx="590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521"/>
              <a:ext cx="1744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691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46088"/>
            <a:ext cx="7056437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4000" b="1" dirty="0" smtClean="0"/>
              <a:t>What is Physical Activity ?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3850" y="2451100"/>
            <a:ext cx="82089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/>
            <a:r>
              <a:rPr lang="it-IT" altLang="en-US" sz="3200" dirty="0" err="1"/>
              <a:t>Any</a:t>
            </a:r>
            <a:r>
              <a:rPr lang="it-IT" altLang="en-US" sz="3200" dirty="0"/>
              <a:t> </a:t>
            </a:r>
            <a:r>
              <a:rPr lang="it-IT" altLang="en-US" sz="3200" dirty="0" err="1"/>
              <a:t>bodily</a:t>
            </a:r>
            <a:r>
              <a:rPr lang="it-IT" altLang="en-US" sz="3200" dirty="0"/>
              <a:t> </a:t>
            </a:r>
            <a:r>
              <a:rPr lang="it-IT" altLang="en-US" sz="3200" dirty="0" err="1"/>
              <a:t>movement</a:t>
            </a:r>
            <a:r>
              <a:rPr lang="it-IT" altLang="en-US" sz="3200" dirty="0"/>
              <a:t> </a:t>
            </a:r>
            <a:r>
              <a:rPr lang="it-IT" altLang="en-US" sz="3200" dirty="0" err="1"/>
              <a:t>produced</a:t>
            </a:r>
            <a:r>
              <a:rPr lang="it-IT" altLang="en-US" sz="3200" dirty="0"/>
              <a:t> by </a:t>
            </a:r>
            <a:r>
              <a:rPr lang="it-IT" altLang="en-US" sz="3200" dirty="0" err="1"/>
              <a:t>skeletal</a:t>
            </a:r>
            <a:r>
              <a:rPr lang="it-IT" altLang="en-US" sz="3200" dirty="0"/>
              <a:t> </a:t>
            </a:r>
            <a:r>
              <a:rPr lang="it-IT" altLang="en-US" sz="3200" dirty="0" err="1"/>
              <a:t>muscles</a:t>
            </a:r>
            <a:r>
              <a:rPr lang="it-IT" altLang="en-US" sz="3200" dirty="0"/>
              <a:t> </a:t>
            </a:r>
            <a:r>
              <a:rPr lang="it-IT" altLang="en-US" sz="3200" dirty="0" err="1"/>
              <a:t>that</a:t>
            </a:r>
            <a:r>
              <a:rPr lang="it-IT" altLang="en-US" sz="3200" dirty="0"/>
              <a:t> </a:t>
            </a:r>
            <a:r>
              <a:rPr lang="it-IT" altLang="en-US" sz="3200" dirty="0" err="1"/>
              <a:t>results</a:t>
            </a:r>
            <a:r>
              <a:rPr lang="it-IT" altLang="en-US" sz="3200" dirty="0"/>
              <a:t> in </a:t>
            </a:r>
            <a:r>
              <a:rPr lang="it-IT" altLang="en-US" sz="3200" dirty="0" err="1"/>
              <a:t>energy</a:t>
            </a:r>
            <a:r>
              <a:rPr lang="it-IT" altLang="en-US" sz="3200" dirty="0"/>
              <a:t> </a:t>
            </a:r>
            <a:r>
              <a:rPr lang="it-IT" altLang="en-US" sz="3200" dirty="0" err="1"/>
              <a:t>expenditure</a:t>
            </a:r>
            <a:endParaRPr lang="it-IT" altLang="en-US" sz="32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55776" y="4292600"/>
            <a:ext cx="6580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altLang="en-US" b="1" dirty="0" err="1"/>
              <a:t>Caspersen</a:t>
            </a:r>
            <a:r>
              <a:rPr lang="it-IT" altLang="en-US" b="1" dirty="0"/>
              <a:t> CJ, et al. Public </a:t>
            </a:r>
            <a:r>
              <a:rPr lang="it-IT" altLang="en-US" b="1" dirty="0" err="1"/>
              <a:t>Health</a:t>
            </a:r>
            <a:r>
              <a:rPr lang="it-IT" altLang="en-US" b="1" dirty="0"/>
              <a:t> Rep 1985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9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Nuovo documento GOLD 2015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L. Corbetta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066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46088"/>
            <a:ext cx="7056437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4000" b="1" dirty="0" smtClean="0"/>
              <a:t>What is Physical Activity ?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69963" y="2060575"/>
            <a:ext cx="7273925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881063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40335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925638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447925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9051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33623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8195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42767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en-US" altLang="en-US" sz="2400" dirty="0" smtClean="0"/>
              <a:t>A complex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behavior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that can be characterized by: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 type 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 intensity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 duration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 patterns 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 symptom experience</a:t>
            </a:r>
            <a:r>
              <a:rPr lang="en-US" altLang="en-US" sz="2400" dirty="0" smtClean="0"/>
              <a:t> 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endParaRPr lang="en-US" altLang="en-US" sz="1400" dirty="0" smtClean="0"/>
          </a:p>
          <a:p>
            <a:pPr algn="l" eaLnBrk="1" hangingPunct="1"/>
            <a:r>
              <a:rPr lang="en-US" altLang="en-US" sz="2400" dirty="0" smtClean="0"/>
              <a:t>Subset of physical activity are: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exercise (planned, structured, repetitive)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leisure-time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domestic and occupational activities </a:t>
            </a:r>
          </a:p>
          <a:p>
            <a:pPr algn="l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activities of daily living (everyday tasks required for personal self-care and independent living)</a:t>
            </a:r>
            <a:endParaRPr lang="en-US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9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46088"/>
            <a:ext cx="7056437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4000" b="1" dirty="0" smtClean="0"/>
              <a:t>Who is physically inactive ?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6725" y="1870075"/>
            <a:ext cx="820896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881063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40335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925638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447925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9051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33623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8195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42767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/>
            <a:r>
              <a:rPr lang="en-US" altLang="en-US" sz="2000" dirty="0" smtClean="0"/>
              <a:t>While physically inactivity can be simply defined a person showing ‘‘</a:t>
            </a:r>
            <a:r>
              <a:rPr lang="en-US" altLang="en-US" sz="2000" i="1" dirty="0" smtClean="0"/>
              <a:t>an absence of physical activity</a:t>
            </a:r>
            <a:r>
              <a:rPr lang="en-US" altLang="en-US" sz="2000" dirty="0" smtClean="0"/>
              <a:t>’’ [</a:t>
            </a:r>
            <a:r>
              <a:rPr lang="en-US" altLang="en-US" sz="2000" i="1" dirty="0" smtClean="0"/>
              <a:t>WHO Press 2010</a:t>
            </a:r>
            <a:r>
              <a:rPr lang="en-US" altLang="en-US" sz="2000" dirty="0" smtClean="0"/>
              <a:t>], it is commonly used to represent a level of </a:t>
            </a:r>
            <a:r>
              <a:rPr lang="en-US" altLang="en-US" sz="2000" dirty="0" smtClean="0">
                <a:solidFill>
                  <a:srgbClr val="FF0000"/>
                </a:solidFill>
              </a:rPr>
              <a:t>PA that is below an optimal threshold</a:t>
            </a:r>
            <a:r>
              <a:rPr lang="en-US" altLang="en-US" sz="2000" dirty="0" smtClean="0"/>
              <a:t>. </a:t>
            </a:r>
          </a:p>
          <a:p>
            <a:pPr algn="just" eaLnBrk="1" hangingPunct="1"/>
            <a:endParaRPr lang="en-US" altLang="en-US" sz="1000" dirty="0" smtClean="0"/>
          </a:p>
          <a:p>
            <a:pPr algn="just" eaLnBrk="1" hangingPunct="1"/>
            <a:r>
              <a:rPr lang="en-US" altLang="en-US" sz="2000" dirty="0" smtClean="0"/>
              <a:t>A healthy individual can be considered physically inactive if one of the following criteria is not met: </a:t>
            </a:r>
          </a:p>
          <a:p>
            <a:pPr algn="just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 30 min of moderate-intensity PA on 5 days/week </a:t>
            </a:r>
          </a:p>
          <a:p>
            <a:pPr algn="just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 20 min of vigorous-intensity PA on 3 days/week</a:t>
            </a:r>
          </a:p>
          <a:p>
            <a:pPr algn="just" eaLnBrk="1" hangingPunct="1">
              <a:buFont typeface="Times New Roman" pitchFamily="18" charset="0"/>
              <a:buAutoNum type="arabicParenR"/>
            </a:pPr>
            <a:r>
              <a:rPr lang="en-US" altLang="en-US" sz="2000" dirty="0" smtClean="0"/>
              <a:t> an equivalent combination (even accumulated in shorter bouts) of moderate (3 times*10 min) or vigorous (2 times*10 min) exercise </a:t>
            </a:r>
          </a:p>
          <a:p>
            <a:pPr algn="just" eaLnBrk="1" hangingPunct="1"/>
            <a:endParaRPr lang="en-US" altLang="en-US" sz="2000" dirty="0" smtClean="0"/>
          </a:p>
          <a:p>
            <a:pPr algn="just" eaLnBrk="1" hangingPunct="1"/>
            <a:endParaRPr lang="en-US" altLang="en-US" sz="2000" dirty="0" smtClean="0"/>
          </a:p>
          <a:p>
            <a:pPr algn="just" eaLnBrk="1" hangingPunct="1"/>
            <a:r>
              <a:rPr lang="en-US" altLang="en-US" sz="2000" b="1" dirty="0" smtClean="0"/>
              <a:t>WARNINGS</a:t>
            </a:r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en-US" altLang="en-US" sz="2000" dirty="0" smtClean="0"/>
              <a:t> Intensity and duration of PA in </a:t>
            </a:r>
            <a:r>
              <a:rPr lang="en-US" altLang="en-US" sz="2000" dirty="0" smtClean="0">
                <a:solidFill>
                  <a:srgbClr val="FF0000"/>
                </a:solidFill>
              </a:rPr>
              <a:t>elderly </a:t>
            </a:r>
            <a:r>
              <a:rPr lang="en-US" altLang="en-US" sz="2000" dirty="0" smtClean="0"/>
              <a:t>may be different </a:t>
            </a:r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en-US" altLang="en-US" sz="2000" dirty="0" smtClean="0"/>
              <a:t> These recommendations do not automatically apply to </a:t>
            </a:r>
            <a:r>
              <a:rPr lang="en-US" altLang="en-US" sz="2000" dirty="0" smtClean="0">
                <a:solidFill>
                  <a:srgbClr val="FF0000"/>
                </a:solidFill>
              </a:rPr>
              <a:t>COPD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0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704138" cy="792163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3600" b="1" dirty="0" smtClean="0"/>
              <a:t>Consequences of physically inactivity in the general population and non-COPD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00113" y="1844675"/>
            <a:ext cx="734536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881063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40335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925638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447925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9051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33623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8195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42767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buFont typeface="Times New Roman" pitchFamily="18" charset="0"/>
              <a:buChar char="•"/>
            </a:pPr>
            <a:r>
              <a:rPr lang="en-US" altLang="en-US" sz="2000" dirty="0" smtClean="0"/>
              <a:t>Increased risk of </a:t>
            </a:r>
            <a:r>
              <a:rPr lang="en-US" altLang="en-US" sz="2000" dirty="0" smtClean="0">
                <a:solidFill>
                  <a:srgbClr val="FF0000"/>
                </a:solidFill>
              </a:rPr>
              <a:t>developing chronic diseases and conditions</a:t>
            </a:r>
            <a:r>
              <a:rPr lang="en-US" altLang="en-US" sz="2000" dirty="0" smtClean="0"/>
              <a:t>:</a:t>
            </a:r>
          </a:p>
          <a:p>
            <a:pPr algn="just" eaLnBrk="1" hangingPunct="1"/>
            <a:r>
              <a:rPr lang="en-US" altLang="en-US" sz="2000" dirty="0" smtClean="0"/>
              <a:t>	Cardiovascular diseases</a:t>
            </a:r>
          </a:p>
          <a:p>
            <a:pPr algn="just" eaLnBrk="1" hangingPunct="1"/>
            <a:r>
              <a:rPr lang="en-US" altLang="en-US" sz="2000" dirty="0" smtClean="0"/>
              <a:t>		Obesity</a:t>
            </a:r>
          </a:p>
          <a:p>
            <a:pPr algn="just" eaLnBrk="1" hangingPunct="1"/>
            <a:r>
              <a:rPr lang="en-US" altLang="en-US" sz="2000" dirty="0" smtClean="0"/>
              <a:t>			</a:t>
            </a:r>
            <a:r>
              <a:rPr lang="en-US" altLang="en-US" sz="2000" dirty="0" smtClean="0"/>
              <a:t>Diabetes</a:t>
            </a:r>
          </a:p>
          <a:p>
            <a:pPr algn="just" eaLnBrk="1" hangingPunct="1"/>
            <a:r>
              <a:rPr lang="en-US" altLang="en-US" sz="2000" dirty="0" smtClean="0"/>
              <a:t>Cancer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				</a:t>
            </a:r>
            <a:r>
              <a:rPr lang="en-US" altLang="en-US" sz="2000" dirty="0" smtClean="0"/>
              <a:t>      Dementia</a:t>
            </a:r>
            <a:endParaRPr lang="en-US" altLang="en-US" sz="2000" dirty="0" smtClean="0"/>
          </a:p>
          <a:p>
            <a:pPr algn="just" eaLnBrk="1" hangingPunct="1"/>
            <a:r>
              <a:rPr lang="en-US" altLang="en-US" sz="2000" dirty="0" smtClean="0"/>
              <a:t>						</a:t>
            </a:r>
            <a:r>
              <a:rPr lang="en-US" altLang="en-US" sz="2000" dirty="0" smtClean="0"/>
              <a:t>     Physical </a:t>
            </a:r>
            <a:r>
              <a:rPr lang="en-US" altLang="en-US" sz="2000" dirty="0" smtClean="0"/>
              <a:t>disability</a:t>
            </a:r>
          </a:p>
          <a:p>
            <a:pPr algn="just" eaLnBrk="1" hangingPunct="1"/>
            <a:endParaRPr lang="en-US" altLang="en-US" sz="2000" dirty="0" smtClean="0"/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en-US" altLang="en-US" sz="2000" dirty="0" smtClean="0"/>
              <a:t> Owing the sequelae of the diseases</a:t>
            </a:r>
          </a:p>
          <a:p>
            <a:pPr algn="just" eaLnBrk="1" hangingPunct="1">
              <a:buFont typeface="Times New Roman" pitchFamily="18" charset="0"/>
              <a:buChar char="•"/>
            </a:pPr>
            <a:endParaRPr lang="en-US" altLang="en-US" sz="2000" dirty="0" smtClean="0"/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en-US" altLang="en-US" sz="2000" dirty="0" smtClean="0"/>
              <a:t> Reducing the physiological reserve</a:t>
            </a:r>
          </a:p>
          <a:p>
            <a:pPr algn="just" eaLnBrk="1" hangingPunct="1">
              <a:buFont typeface="Times New Roman" pitchFamily="18" charset="0"/>
              <a:buChar char="•"/>
            </a:pPr>
            <a:endParaRPr lang="en-US" altLang="en-US" sz="2000" dirty="0" smtClean="0"/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en-US" altLang="en-US" sz="2000" dirty="0" smtClean="0"/>
              <a:t> Accelerating lung function decline and increasing the risk of developing COPD</a:t>
            </a:r>
            <a:endParaRPr lang="en-US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450"/>
            <a:ext cx="86407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r="3307"/>
          <a:stretch>
            <a:fillRect/>
          </a:stretch>
        </p:blipFill>
        <p:spPr bwMode="auto">
          <a:xfrm>
            <a:off x="1260475" y="2533650"/>
            <a:ext cx="669607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588125" y="1936750"/>
            <a:ext cx="244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cs typeface="Arial" pitchFamily="34" charset="0"/>
              </a:rPr>
              <a:t>N Engl J Med 2002</a:t>
            </a: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987675" y="3429000"/>
            <a:ext cx="936625" cy="2879725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377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46088"/>
            <a:ext cx="7416800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4000" b="1" dirty="0" smtClean="0"/>
              <a:t>Physical Activity assessment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476375" y="2389188"/>
            <a:ext cx="58324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881063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40335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925638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447925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9051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33623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8195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42767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buFont typeface="Times New Roman" pitchFamily="18" charset="0"/>
              <a:buChar char="•"/>
            </a:pPr>
            <a:r>
              <a:rPr lang="it-IT" altLang="en-US" sz="2800" dirty="0" err="1"/>
              <a:t>Questionnaires</a:t>
            </a:r>
            <a:endParaRPr lang="it-IT" altLang="en-US" sz="2800" dirty="0"/>
          </a:p>
          <a:p>
            <a:pPr eaLnBrk="1" hangingPunct="1"/>
            <a:endParaRPr lang="it-IT" altLang="en-US" sz="1600" dirty="0"/>
          </a:p>
          <a:p>
            <a:pPr algn="l" eaLnBrk="1" hangingPunct="1">
              <a:buFont typeface="Times New Roman" pitchFamily="18" charset="0"/>
              <a:buChar char="•"/>
            </a:pPr>
            <a:r>
              <a:rPr lang="it-IT" altLang="en-US" sz="2800" dirty="0" err="1"/>
              <a:t>Step</a:t>
            </a:r>
            <a:r>
              <a:rPr lang="it-IT" altLang="en-US" sz="2800" dirty="0"/>
              <a:t> </a:t>
            </a:r>
            <a:r>
              <a:rPr lang="it-IT" altLang="en-US" sz="2800" dirty="0" err="1"/>
              <a:t>counters</a:t>
            </a:r>
            <a:endParaRPr lang="it-IT" altLang="en-US" sz="2800" dirty="0"/>
          </a:p>
          <a:p>
            <a:pPr eaLnBrk="1" hangingPunct="1">
              <a:buFont typeface="Times New Roman" pitchFamily="18" charset="0"/>
              <a:buChar char="•"/>
            </a:pPr>
            <a:endParaRPr lang="it-IT" altLang="en-US" sz="1600" dirty="0"/>
          </a:p>
          <a:p>
            <a:pPr eaLnBrk="1" hangingPunct="1">
              <a:buFont typeface="Times New Roman" pitchFamily="18" charset="0"/>
              <a:buChar char="•"/>
            </a:pPr>
            <a:r>
              <a:rPr lang="it-IT" altLang="en-US" sz="2800" u="sng" dirty="0">
                <a:solidFill>
                  <a:srgbClr val="FF0000"/>
                </a:solidFill>
              </a:rPr>
              <a:t>Activity </a:t>
            </a:r>
            <a:r>
              <a:rPr lang="it-IT" altLang="en-US" sz="2800" u="sng" dirty="0" err="1">
                <a:solidFill>
                  <a:srgbClr val="FF0000"/>
                </a:solidFill>
              </a:rPr>
              <a:t>monitors</a:t>
            </a:r>
            <a:r>
              <a:rPr lang="it-IT" altLang="en-US" sz="2800" u="sng" dirty="0">
                <a:solidFill>
                  <a:srgbClr val="FF0000"/>
                </a:solidFill>
              </a:rPr>
              <a:t> </a:t>
            </a:r>
            <a:r>
              <a:rPr lang="it-IT" altLang="en-US" sz="2800" u="sng" dirty="0"/>
              <a:t>(</a:t>
            </a:r>
            <a:r>
              <a:rPr lang="it-IT" altLang="en-US" sz="2800" u="sng" dirty="0" err="1"/>
              <a:t>accelerometers</a:t>
            </a:r>
            <a:r>
              <a:rPr lang="it-IT" altLang="en-US" sz="2800" u="sng" dirty="0"/>
              <a:t>)</a:t>
            </a:r>
          </a:p>
          <a:p>
            <a:pPr eaLnBrk="1" hangingPunct="1">
              <a:buFont typeface="Times New Roman" pitchFamily="18" charset="0"/>
              <a:buChar char="•"/>
            </a:pPr>
            <a:endParaRPr lang="it-IT" altLang="en-US" sz="1600" dirty="0"/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it-IT" altLang="en-US" sz="2800" dirty="0" err="1"/>
              <a:t>Doubly</a:t>
            </a:r>
            <a:r>
              <a:rPr lang="it-IT" altLang="en-US" sz="2800" dirty="0"/>
              <a:t> </a:t>
            </a:r>
            <a:r>
              <a:rPr lang="it-IT" altLang="en-US" sz="2800" dirty="0" err="1"/>
              <a:t>labelled</a:t>
            </a:r>
            <a:r>
              <a:rPr lang="it-IT" altLang="en-US" sz="2800" dirty="0"/>
              <a:t> water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80988"/>
            <a:ext cx="7416800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4000" b="1" dirty="0" smtClean="0"/>
              <a:t>Physical Activity assessment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3192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900113" y="1535113"/>
            <a:ext cx="6937375" cy="2181225"/>
            <a:chOff x="567" y="1071"/>
            <a:chExt cx="4370" cy="1374"/>
          </a:xfrm>
        </p:grpSpPr>
        <p:pic>
          <p:nvPicPr>
            <p:cNvPr id="1229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1"/>
              <a:ext cx="4370" cy="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570"/>
              <a:ext cx="164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250825" y="5230813"/>
            <a:ext cx="856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000" dirty="0" smtClean="0">
                <a:solidFill>
                  <a:schemeClr val="bg1"/>
                </a:solidFill>
              </a:rPr>
              <a:t>The excellent compliance with wearing a physical activity monitor irrespective of study site and consistent associations with relevant disease characteristics support the use as a valid outcome in multi-center studies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31331" y="4371975"/>
            <a:ext cx="61588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800" i="1" dirty="0">
                <a:solidFill>
                  <a:schemeClr val="bg1"/>
                </a:solidFill>
              </a:rPr>
              <a:t>N </a:t>
            </a:r>
            <a:r>
              <a:rPr lang="it-IT" altLang="en-US" sz="1800" dirty="0">
                <a:solidFill>
                  <a:schemeClr val="bg1"/>
                </a:solidFill>
              </a:rPr>
              <a:t>=	</a:t>
            </a:r>
            <a:r>
              <a:rPr lang="it-IT" altLang="en-US" sz="1800" b="1" dirty="0">
                <a:solidFill>
                  <a:schemeClr val="bg1"/>
                </a:solidFill>
              </a:rPr>
              <a:t>134 COPD</a:t>
            </a:r>
            <a:r>
              <a:rPr lang="it-IT" altLang="en-US" sz="1800" dirty="0">
                <a:solidFill>
                  <a:schemeClr val="bg1"/>
                </a:solidFill>
              </a:rPr>
              <a:t> (GOLD II-IV, BODE 0-9) and </a:t>
            </a:r>
            <a:r>
              <a:rPr lang="it-IT" altLang="en-US" sz="1800" b="1" dirty="0">
                <a:solidFill>
                  <a:schemeClr val="bg1"/>
                </a:solidFill>
              </a:rPr>
              <a:t>46 </a:t>
            </a:r>
            <a:r>
              <a:rPr lang="it-IT" altLang="en-US" sz="1800" b="1" dirty="0" err="1">
                <a:solidFill>
                  <a:schemeClr val="bg1"/>
                </a:solidFill>
              </a:rPr>
              <a:t>controls</a:t>
            </a:r>
            <a:endParaRPr lang="it-IT" altLang="en-US" sz="1800" b="1" dirty="0">
              <a:solidFill>
                <a:schemeClr val="bg1"/>
              </a:solidFill>
            </a:endParaRPr>
          </a:p>
          <a:p>
            <a:r>
              <a:rPr lang="it-IT" altLang="en-US" dirty="0">
                <a:solidFill>
                  <a:schemeClr val="bg1"/>
                </a:solidFill>
              </a:rPr>
              <a:t>	in 3 </a:t>
            </a:r>
            <a:r>
              <a:rPr lang="it-IT" altLang="en-US" dirty="0" err="1">
                <a:solidFill>
                  <a:schemeClr val="bg1"/>
                </a:solidFill>
              </a:rPr>
              <a:t>north</a:t>
            </a:r>
            <a:r>
              <a:rPr lang="it-IT" altLang="en-US" dirty="0">
                <a:solidFill>
                  <a:schemeClr val="bg1"/>
                </a:solidFill>
              </a:rPr>
              <a:t> </a:t>
            </a:r>
            <a:r>
              <a:rPr lang="it-IT" altLang="en-US" dirty="0" err="1">
                <a:solidFill>
                  <a:schemeClr val="bg1"/>
                </a:solidFill>
              </a:rPr>
              <a:t>european</a:t>
            </a:r>
            <a:r>
              <a:rPr lang="it-IT" altLang="en-US" dirty="0">
                <a:solidFill>
                  <a:schemeClr val="bg1"/>
                </a:solidFill>
              </a:rPr>
              <a:t>  centers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73463"/>
            <a:ext cx="230505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7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46088"/>
            <a:ext cx="7416800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3200" b="1" dirty="0" smtClean="0"/>
              <a:t>Level of Physical Activity in COPD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1303338" y="1671638"/>
            <a:ext cx="6264275" cy="4221162"/>
            <a:chOff x="827" y="1077"/>
            <a:chExt cx="3946" cy="2659"/>
          </a:xfrm>
        </p:grpSpPr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1077"/>
              <a:ext cx="3946" cy="2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884" y="1117"/>
              <a:ext cx="227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it-IT"/>
            </a:p>
          </p:txBody>
        </p:sp>
      </p:grp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5154172" y="6092825"/>
            <a:ext cx="35251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altLang="en-US" b="1" dirty="0" err="1"/>
              <a:t>Watz</a:t>
            </a:r>
            <a:r>
              <a:rPr lang="it-IT" altLang="en-US" b="1" dirty="0"/>
              <a:t> H, et al. ERJ 2009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46088"/>
            <a:ext cx="8713787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3600" b="1" dirty="0" smtClean="0"/>
              <a:t>Factors associated with PA in COPD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44198" y="1989138"/>
            <a:ext cx="3807453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i="1" u="sng" dirty="0" smtClean="0">
                <a:solidFill>
                  <a:schemeClr val="bg1"/>
                </a:solidFill>
              </a:rPr>
              <a:t>Factor</a:t>
            </a:r>
          </a:p>
          <a:p>
            <a:pPr algn="l"/>
            <a:endParaRPr lang="en-US" altLang="en-US" sz="2400" i="1" u="sng" dirty="0" smtClean="0">
              <a:solidFill>
                <a:schemeClr val="bg1"/>
              </a:solidFill>
            </a:endParaRP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Lung function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Exercise performance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Self-efficacy</a:t>
            </a:r>
          </a:p>
          <a:p>
            <a:pPr algn="l"/>
            <a:r>
              <a:rPr lang="en-US" altLang="en-US" sz="2200" dirty="0" err="1" smtClean="0">
                <a:solidFill>
                  <a:schemeClr val="bg1"/>
                </a:solidFill>
              </a:rPr>
              <a:t>Sociodemography</a:t>
            </a:r>
            <a:r>
              <a:rPr lang="en-US" altLang="en-US" sz="2200" dirty="0" smtClean="0">
                <a:solidFill>
                  <a:schemeClr val="bg1"/>
                </a:solidFill>
              </a:rPr>
              <a:t>-Environment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Acute exacerbation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Comorbidities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Systemic inflammation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Health status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Symptoms</a:t>
            </a:r>
            <a:endParaRPr lang="en-US" altLang="en-US" sz="2200" dirty="0">
              <a:solidFill>
                <a:schemeClr val="bg1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52549" y="1989138"/>
            <a:ext cx="3833101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i="1" u="sng" dirty="0" smtClean="0">
                <a:solidFill>
                  <a:schemeClr val="bg1"/>
                </a:solidFill>
              </a:rPr>
              <a:t>Negative Impact</a:t>
            </a:r>
          </a:p>
          <a:p>
            <a:pPr algn="l"/>
            <a:endParaRPr lang="en-US" altLang="en-US" sz="2400" i="1" u="sng" dirty="0" smtClean="0">
              <a:solidFill>
                <a:schemeClr val="bg1"/>
              </a:solidFill>
            </a:endParaRP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Low / No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Low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No</a:t>
            </a:r>
          </a:p>
          <a:p>
            <a:pPr algn="l"/>
            <a:r>
              <a:rPr lang="en-US" altLang="en-US" sz="2200" dirty="0" smtClean="0">
                <a:solidFill>
                  <a:srgbClr val="FF0000"/>
                </a:solidFill>
              </a:rPr>
              <a:t>Mod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(seasonal and week variations)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altLang="en-US" sz="2200" dirty="0" smtClean="0">
                <a:solidFill>
                  <a:srgbClr val="FF0000"/>
                </a:solidFill>
              </a:rPr>
              <a:t>High</a:t>
            </a:r>
          </a:p>
          <a:p>
            <a:pPr algn="l"/>
            <a:r>
              <a:rPr lang="en-US" altLang="en-US" sz="2200" dirty="0" smtClean="0">
                <a:solidFill>
                  <a:srgbClr val="FF0000"/>
                </a:solidFill>
              </a:rPr>
              <a:t>Mod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(mood and metabolic </a:t>
            </a:r>
            <a:r>
              <a:rPr lang="en-US" altLang="en-US" sz="1600" i="1" dirty="0" err="1" smtClean="0">
                <a:solidFill>
                  <a:schemeClr val="bg1"/>
                </a:solidFill>
              </a:rPr>
              <a:t>disturbancies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)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altLang="en-US" sz="2200" dirty="0" smtClean="0">
                <a:solidFill>
                  <a:schemeClr val="bg1"/>
                </a:solidFill>
              </a:rPr>
              <a:t>Low</a:t>
            </a:r>
          </a:p>
          <a:p>
            <a:pPr algn="l"/>
            <a:r>
              <a:rPr lang="en-US" altLang="en-US" sz="2200" dirty="0" smtClean="0">
                <a:solidFill>
                  <a:srgbClr val="FF0000"/>
                </a:solidFill>
              </a:rPr>
              <a:t>High</a:t>
            </a:r>
            <a:br>
              <a:rPr lang="en-US" altLang="en-US" sz="2200" dirty="0" smtClean="0">
                <a:solidFill>
                  <a:srgbClr val="FF0000"/>
                </a:solidFill>
              </a:rPr>
            </a:br>
            <a:r>
              <a:rPr lang="en-US" altLang="en-US" sz="2200" dirty="0" smtClean="0">
                <a:solidFill>
                  <a:schemeClr val="bg1"/>
                </a:solidFill>
              </a:rPr>
              <a:t>??</a:t>
            </a:r>
            <a:endParaRPr lang="en-US" altLang="en-US" sz="2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1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2636913"/>
            <a:ext cx="7848872" cy="273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46088"/>
            <a:ext cx="8713787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3600" b="1" dirty="0" smtClean="0"/>
              <a:t>Changes in PA in COPD patients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056063" y="6157913"/>
            <a:ext cx="469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altLang="en-US" b="1">
                <a:solidFill>
                  <a:srgbClr val="000066"/>
                </a:solidFill>
              </a:rPr>
              <a:t>Waschki B, et al. AJRCCM 2015 (in press)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12904" y="1484314"/>
            <a:ext cx="852359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altLang="en-US" sz="1800" b="1" i="1" dirty="0"/>
              <a:t>N </a:t>
            </a:r>
            <a:r>
              <a:rPr lang="it-IT" altLang="en-US" sz="1800" dirty="0" smtClean="0"/>
              <a:t>= 170 </a:t>
            </a:r>
            <a:r>
              <a:rPr lang="it-IT" altLang="en-US" sz="1800" dirty="0"/>
              <a:t>COPD </a:t>
            </a:r>
            <a:r>
              <a:rPr lang="it-IT" altLang="en-US" sz="1800" dirty="0" err="1"/>
              <a:t>outpatients</a:t>
            </a:r>
            <a:r>
              <a:rPr lang="it-IT" altLang="en-US" sz="1800" dirty="0"/>
              <a:t> (</a:t>
            </a:r>
            <a:r>
              <a:rPr lang="it-IT" altLang="en-US" sz="1800" dirty="0" err="1"/>
              <a:t>all</a:t>
            </a:r>
            <a:r>
              <a:rPr lang="it-IT" altLang="en-US" sz="1800" dirty="0"/>
              <a:t> </a:t>
            </a:r>
            <a:r>
              <a:rPr lang="it-IT" altLang="en-US" sz="1800" dirty="0" err="1"/>
              <a:t>categories</a:t>
            </a:r>
            <a:r>
              <a:rPr lang="it-IT" altLang="en-US" sz="1800" dirty="0"/>
              <a:t>)</a:t>
            </a:r>
          </a:p>
          <a:p>
            <a:pPr defTabSz="914400" eaLnBrk="1" hangingPunct="1"/>
            <a:r>
              <a:rPr lang="it-IT" altLang="en-US" sz="1800" dirty="0"/>
              <a:t>	30 </a:t>
            </a:r>
            <a:r>
              <a:rPr lang="it-IT" altLang="en-US" sz="1800" dirty="0" err="1"/>
              <a:t>chronic</a:t>
            </a:r>
            <a:r>
              <a:rPr lang="it-IT" altLang="en-US" sz="1800" dirty="0"/>
              <a:t> </a:t>
            </a:r>
            <a:r>
              <a:rPr lang="it-IT" altLang="en-US" sz="1800" dirty="0" err="1"/>
              <a:t>bronchitis</a:t>
            </a:r>
            <a:endParaRPr lang="it-IT" altLang="en-US" sz="1800" dirty="0"/>
          </a:p>
          <a:p>
            <a:pPr defTabSz="914400" eaLnBrk="1" hangingPunct="1"/>
            <a:endParaRPr lang="it-IT" altLang="en-US" sz="800" dirty="0"/>
          </a:p>
          <a:p>
            <a:pPr defTabSz="914400" eaLnBrk="1" hangingPunct="1"/>
            <a:r>
              <a:rPr lang="it-IT" altLang="en-US" sz="1800" b="1" i="1" dirty="0"/>
              <a:t>Follow-up </a:t>
            </a:r>
            <a:r>
              <a:rPr lang="it-IT" altLang="en-US" sz="1800" dirty="0"/>
              <a:t>= 2.5 to 3.0 </a:t>
            </a:r>
            <a:r>
              <a:rPr lang="it-IT" altLang="en-US" sz="1800" dirty="0" err="1"/>
              <a:t>years</a:t>
            </a:r>
            <a:endParaRPr lang="it-IT" altLang="en-US" sz="1800" dirty="0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539750" y="5694347"/>
            <a:ext cx="828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en-US" dirty="0">
                <a:solidFill>
                  <a:schemeClr val="bg1"/>
                </a:solidFill>
              </a:rPr>
              <a:t>The </a:t>
            </a:r>
            <a:r>
              <a:rPr lang="it-IT" altLang="en-US" dirty="0" err="1">
                <a:solidFill>
                  <a:schemeClr val="bg1"/>
                </a:solidFill>
              </a:rPr>
              <a:t>decline</a:t>
            </a:r>
            <a:r>
              <a:rPr lang="it-IT" altLang="en-US" dirty="0">
                <a:solidFill>
                  <a:schemeClr val="bg1"/>
                </a:solidFill>
              </a:rPr>
              <a:t> in PAL </a:t>
            </a:r>
            <a:r>
              <a:rPr lang="it-IT" altLang="en-US" dirty="0" err="1">
                <a:solidFill>
                  <a:schemeClr val="bg1"/>
                </a:solidFill>
              </a:rPr>
              <a:t>was</a:t>
            </a:r>
            <a:r>
              <a:rPr lang="it-IT" altLang="en-US" dirty="0">
                <a:solidFill>
                  <a:schemeClr val="bg1"/>
                </a:solidFill>
              </a:rPr>
              <a:t> </a:t>
            </a:r>
            <a:r>
              <a:rPr lang="it-IT" altLang="en-US" dirty="0" err="1">
                <a:solidFill>
                  <a:srgbClr val="FF0000"/>
                </a:solidFill>
              </a:rPr>
              <a:t>significantly</a:t>
            </a:r>
            <a:r>
              <a:rPr lang="it-IT" altLang="en-US" dirty="0">
                <a:solidFill>
                  <a:srgbClr val="FF0000"/>
                </a:solidFill>
              </a:rPr>
              <a:t> </a:t>
            </a:r>
            <a:r>
              <a:rPr lang="it-IT" altLang="en-US" dirty="0" err="1">
                <a:solidFill>
                  <a:srgbClr val="FF0000"/>
                </a:solidFill>
              </a:rPr>
              <a:t>associated</a:t>
            </a:r>
            <a:r>
              <a:rPr lang="it-IT" altLang="en-US" dirty="0">
                <a:solidFill>
                  <a:srgbClr val="FF0000"/>
                </a:solidFill>
              </a:rPr>
              <a:t> </a:t>
            </a:r>
            <a:r>
              <a:rPr lang="it-IT" altLang="en-US" dirty="0">
                <a:solidFill>
                  <a:schemeClr val="bg1"/>
                </a:solidFill>
              </a:rPr>
              <a:t>with a </a:t>
            </a:r>
            <a:r>
              <a:rPr lang="it-IT" altLang="en-US" dirty="0" err="1">
                <a:solidFill>
                  <a:schemeClr val="bg1"/>
                </a:solidFill>
              </a:rPr>
              <a:t>decline</a:t>
            </a:r>
            <a:r>
              <a:rPr lang="it-IT" altLang="en-US" dirty="0">
                <a:solidFill>
                  <a:schemeClr val="bg1"/>
                </a:solidFill>
              </a:rPr>
              <a:t> in FEV1 and an </a:t>
            </a:r>
            <a:r>
              <a:rPr lang="it-IT" altLang="en-US" dirty="0" err="1">
                <a:solidFill>
                  <a:schemeClr val="bg1"/>
                </a:solidFill>
              </a:rPr>
              <a:t>increase</a:t>
            </a:r>
            <a:r>
              <a:rPr lang="it-IT" altLang="en-US" dirty="0">
                <a:solidFill>
                  <a:schemeClr val="bg1"/>
                </a:solidFill>
              </a:rPr>
              <a:t> in SGRQ </a:t>
            </a:r>
            <a:r>
              <a:rPr lang="it-IT" altLang="en-US" dirty="0" err="1">
                <a:solidFill>
                  <a:schemeClr val="bg1"/>
                </a:solidFill>
              </a:rPr>
              <a:t>total</a:t>
            </a:r>
            <a:r>
              <a:rPr lang="it-IT" altLang="en-US" dirty="0">
                <a:solidFill>
                  <a:schemeClr val="bg1"/>
                </a:solidFill>
              </a:rPr>
              <a:t> score.</a:t>
            </a:r>
          </a:p>
        </p:txBody>
      </p:sp>
      <p:graphicFrame>
        <p:nvGraphicFramePr>
          <p:cNvPr id="1536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83369"/>
              </p:ext>
            </p:extLst>
          </p:nvPr>
        </p:nvGraphicFramePr>
        <p:xfrm>
          <a:off x="755650" y="2598738"/>
          <a:ext cx="252095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" name="Grafico" r:id="rId5" imgW="2533680" imgH="3000375" progId="MSGraph.Chart.8">
                  <p:embed followColorScheme="full"/>
                </p:oleObj>
              </mc:Choice>
              <mc:Fallback>
                <p:oleObj name="Grafico" r:id="rId5" imgW="2533680" imgH="30003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98738"/>
                        <a:ext cx="252095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10"/>
          <p:cNvGraphicFramePr>
            <a:graphicFrameLocks noChangeAspect="1"/>
          </p:cNvGraphicFramePr>
          <p:nvPr/>
        </p:nvGraphicFramePr>
        <p:xfrm>
          <a:off x="3132138" y="2598738"/>
          <a:ext cx="252095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" name="Grafico" r:id="rId7" imgW="2533680" imgH="3000375" progId="MSGraph.Chart.8">
                  <p:embed followColorScheme="full"/>
                </p:oleObj>
              </mc:Choice>
              <mc:Fallback>
                <p:oleObj name="Grafico" r:id="rId7" imgW="2533680" imgH="30003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598738"/>
                        <a:ext cx="252095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4210363" y="3068960"/>
            <a:ext cx="723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dirty="0"/>
              <a:t>0,01</a:t>
            </a:r>
          </a:p>
        </p:txBody>
      </p:sp>
      <p:graphicFrame>
        <p:nvGraphicFramePr>
          <p:cNvPr id="1537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49789"/>
              </p:ext>
            </p:extLst>
          </p:nvPr>
        </p:nvGraphicFramePr>
        <p:xfrm>
          <a:off x="5507038" y="2670398"/>
          <a:ext cx="2665412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" name="Grafico" r:id="rId9" imgW="2533680" imgH="3000375" progId="MSGraph.Chart.8">
                  <p:embed followColorScheme="full"/>
                </p:oleObj>
              </mc:Choice>
              <mc:Fallback>
                <p:oleObj name="Grafico" r:id="rId9" imgW="2533680" imgH="30003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2670398"/>
                        <a:ext cx="2665412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1375432" y="2801938"/>
            <a:ext cx="8162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200" b="1" dirty="0" err="1"/>
              <a:t>Steps</a:t>
            </a:r>
            <a:r>
              <a:rPr lang="it-IT" altLang="en-US" sz="1200" b="1" dirty="0"/>
              <a:t>/</a:t>
            </a:r>
            <a:r>
              <a:rPr lang="it-IT" altLang="en-US" sz="1200" b="1" dirty="0" err="1"/>
              <a:t>day</a:t>
            </a:r>
            <a:endParaRPr lang="it-IT" altLang="en-US" sz="1200" b="1" dirty="0"/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3740150" y="2805113"/>
            <a:ext cx="692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200" b="1" dirty="0"/>
              <a:t>EE/</a:t>
            </a:r>
            <a:r>
              <a:rPr lang="it-IT" altLang="en-US" sz="1200" b="1" dirty="0" err="1"/>
              <a:t>day</a:t>
            </a:r>
            <a:endParaRPr lang="it-IT" altLang="en-US" sz="1200" b="1" dirty="0"/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6189663" y="2809875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200" b="1" dirty="0"/>
              <a:t>PAL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08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46088"/>
            <a:ext cx="8713787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3600" b="1" dirty="0" smtClean="0"/>
              <a:t>Changes in PA in COPD patients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71800" y="6157913"/>
            <a:ext cx="6234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altLang="en-US" b="1" dirty="0" err="1"/>
              <a:t>Waschki</a:t>
            </a:r>
            <a:r>
              <a:rPr lang="it-IT" altLang="en-US" b="1" dirty="0"/>
              <a:t> B, et al. AJRCCM 2015 (in press)</a:t>
            </a: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582613" y="2708275"/>
            <a:ext cx="7993062" cy="2320925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en-US" sz="2400" b="1">
                <a:solidFill>
                  <a:schemeClr val="tx1"/>
                </a:solidFill>
              </a:rPr>
              <a:t>Conclusions: </a:t>
            </a:r>
            <a:r>
              <a:rPr lang="it-IT" altLang="en-US" sz="2400">
                <a:solidFill>
                  <a:schemeClr val="tx1"/>
                </a:solidFill>
              </a:rPr>
              <a:t>Over time, physical activity substantially decreases </a:t>
            </a:r>
            <a:r>
              <a:rPr lang="it-IT" altLang="en-US" sz="2400">
                <a:solidFill>
                  <a:srgbClr val="FF0000"/>
                </a:solidFill>
              </a:rPr>
              <a:t>across all severity stages</a:t>
            </a:r>
            <a:r>
              <a:rPr lang="it-IT" altLang="en-US" sz="2400">
                <a:solidFill>
                  <a:schemeClr val="tx1"/>
                </a:solidFill>
              </a:rPr>
              <a:t> of COPD, and this decline is paralleled by a worsening of lung function and health status. </a:t>
            </a:r>
            <a:r>
              <a:rPr lang="it-IT" altLang="en-US" sz="2400" u="sng">
                <a:solidFill>
                  <a:schemeClr val="tx1"/>
                </a:solidFill>
              </a:rPr>
              <a:t>Sustained physical inactivity promotes a progression of exercise intolerance and muscle depletion</a:t>
            </a:r>
            <a:r>
              <a:rPr lang="it-IT" altLang="en-US" sz="240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9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1800" y="0"/>
            <a:ext cx="8388672" cy="1124744"/>
          </a:xfrm>
        </p:spPr>
        <p:txBody>
          <a:bodyPr/>
          <a:lstStyle/>
          <a:p>
            <a:r>
              <a:rPr lang="it-IT" sz="2000" dirty="0"/>
              <a:t>PROGETTO MONDIALE </a:t>
            </a:r>
            <a:r>
              <a:rPr lang="it-IT" sz="2000" dirty="0" smtClean="0"/>
              <a:t>BPCO</a:t>
            </a:r>
            <a:br>
              <a:rPr lang="it-IT" sz="2000" dirty="0" smtClean="0"/>
            </a:br>
            <a:r>
              <a:rPr lang="it-IT" sz="2000" dirty="0" smtClean="0"/>
              <a:t>STRATEGIA </a:t>
            </a:r>
            <a:r>
              <a:rPr lang="it-IT" sz="2000" dirty="0"/>
              <a:t>GLOBALE PER LA </a:t>
            </a:r>
            <a:r>
              <a:rPr lang="it-IT" sz="2000" dirty="0" smtClean="0"/>
              <a:t>DIAGNOSI,IL </a:t>
            </a:r>
            <a:r>
              <a:rPr lang="it-IT" sz="2000" dirty="0"/>
              <a:t>TRATTAMENTO E LA </a:t>
            </a:r>
            <a:r>
              <a:rPr lang="it-IT" sz="2000" dirty="0" smtClean="0"/>
              <a:t>PREVENZIONEDELLA BRONCOPNEUMOPATIA CRONICA </a:t>
            </a:r>
            <a:r>
              <a:rPr lang="it-IT" sz="2000" dirty="0"/>
              <a:t>OSTRUTTIVA</a:t>
            </a:r>
            <a:br>
              <a:rPr lang="it-IT" sz="2000" dirty="0"/>
            </a:br>
            <a:r>
              <a:rPr lang="it-IT" sz="2000" dirty="0"/>
              <a:t>Aggiornamento 2015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31800" y="1513036"/>
            <a:ext cx="8324850" cy="4940300"/>
          </a:xfrm>
        </p:spPr>
        <p:txBody>
          <a:bodyPr/>
          <a:lstStyle/>
          <a:p>
            <a:pPr marL="0" indent="0" algn="ctr">
              <a:buNone/>
            </a:pPr>
            <a:r>
              <a:rPr lang="it-IT" sz="2000" b="1" dirty="0">
                <a:solidFill>
                  <a:srgbClr val="FFC000"/>
                </a:solidFill>
                <a:latin typeface="+mj-lt"/>
              </a:rPr>
              <a:t>RIASSUNTO DELLE </a:t>
            </a:r>
            <a:r>
              <a:rPr lang="it-IT" sz="2000" b="1" dirty="0" smtClean="0">
                <a:solidFill>
                  <a:srgbClr val="FFC000"/>
                </a:solidFill>
                <a:latin typeface="+mj-lt"/>
              </a:rPr>
              <a:t>RACCOMANDAZIONI NELL’AGGIORNAMENTO 2015</a:t>
            </a:r>
          </a:p>
          <a:p>
            <a:pPr marL="457200" indent="-457200">
              <a:buAutoNum type="alphaUcPeriod"/>
            </a:pPr>
            <a:r>
              <a:rPr lang="it-IT" sz="2200" b="1" dirty="0" smtClean="0"/>
              <a:t>Aggiunte </a:t>
            </a:r>
            <a:r>
              <a:rPr lang="it-IT" sz="2200" b="1" dirty="0"/>
              <a:t>al testo </a:t>
            </a:r>
            <a:r>
              <a:rPr lang="it-IT" sz="2200" b="1" dirty="0" smtClean="0"/>
              <a:t>originale</a:t>
            </a:r>
          </a:p>
          <a:p>
            <a:pPr marL="0" indent="0">
              <a:buNone/>
            </a:pPr>
            <a:r>
              <a:rPr lang="it-IT" sz="2200" i="1" dirty="0" smtClean="0"/>
              <a:t>Pagina </a:t>
            </a:r>
            <a:r>
              <a:rPr lang="it-IT" sz="2200" i="1" dirty="0"/>
              <a:t>17, lato sinistro, sei linee dal basso, inserire </a:t>
            </a:r>
            <a:r>
              <a:rPr lang="it-IT" sz="2200" i="1" dirty="0" smtClean="0"/>
              <a:t>raccomandazione e </a:t>
            </a:r>
            <a:r>
              <a:rPr lang="it-IT" sz="2200" i="1" dirty="0"/>
              <a:t>riferimento:</a:t>
            </a:r>
          </a:p>
          <a:p>
            <a:pPr marL="0" indent="0">
              <a:buNone/>
            </a:pPr>
            <a:r>
              <a:rPr lang="it-IT" sz="2200" dirty="0" smtClean="0"/>
              <a:t>Poiché </a:t>
            </a:r>
            <a:r>
              <a:rPr lang="it-IT" sz="2200" dirty="0"/>
              <a:t>la lunghezza del percorso ha un impatto </a:t>
            </a:r>
            <a:r>
              <a:rPr lang="it-IT" sz="2200" dirty="0" smtClean="0"/>
              <a:t>sostanziale sulla </a:t>
            </a:r>
            <a:r>
              <a:rPr lang="it-IT" sz="2200" dirty="0"/>
              <a:t>distanza percorsa, le equazioni di riferimento </a:t>
            </a:r>
            <a:r>
              <a:rPr lang="it-IT" sz="2200" dirty="0" smtClean="0"/>
              <a:t>stabilite su </a:t>
            </a:r>
            <a:r>
              <a:rPr lang="it-IT" sz="2200" dirty="0"/>
              <a:t>un </a:t>
            </a:r>
            <a:r>
              <a:rPr lang="it-IT" sz="2200" dirty="0" smtClean="0"/>
              <a:t>percorso </a:t>
            </a:r>
            <a:r>
              <a:rPr lang="it-IT" sz="2200" dirty="0"/>
              <a:t>di 30 m non possono essere applicate </a:t>
            </a:r>
            <a:r>
              <a:rPr lang="it-IT" sz="2200" dirty="0" smtClean="0"/>
              <a:t>per prevedere </a:t>
            </a:r>
            <a:r>
              <a:rPr lang="it-IT" sz="2200" dirty="0"/>
              <a:t>la distanza raggiunta in percorsi </a:t>
            </a:r>
            <a:r>
              <a:rPr lang="it-IT" sz="2200" dirty="0" smtClean="0"/>
              <a:t>più </a:t>
            </a:r>
            <a:r>
              <a:rPr lang="it-IT" sz="2200" dirty="0"/>
              <a:t>brevi</a:t>
            </a:r>
            <a:r>
              <a:rPr lang="it-IT" sz="2200" baseline="30000" dirty="0"/>
              <a:t>585</a:t>
            </a:r>
            <a:r>
              <a:rPr lang="it-IT" sz="2200" dirty="0" smtClean="0"/>
              <a:t>.</a:t>
            </a:r>
            <a:br>
              <a:rPr lang="it-IT" sz="2200" dirty="0" smtClean="0"/>
            </a:br>
            <a:r>
              <a:rPr lang="da-DK" sz="2200" b="1" dirty="0" smtClean="0"/>
              <a:t>Reference </a:t>
            </a:r>
            <a:r>
              <a:rPr lang="da-DK" sz="2200" b="1" dirty="0"/>
              <a:t>585</a:t>
            </a:r>
            <a:r>
              <a:rPr lang="da-DK" sz="2200" dirty="0"/>
              <a:t>: Beekman E, Mesters I, Hendriks </a:t>
            </a:r>
            <a:r>
              <a:rPr lang="da-DK" sz="2200" dirty="0" smtClean="0"/>
              <a:t>EJ, </a:t>
            </a:r>
            <a:r>
              <a:rPr lang="nl-NL" sz="2200" dirty="0" smtClean="0"/>
              <a:t>Klaassen </a:t>
            </a:r>
            <a:r>
              <a:rPr lang="nl-NL" sz="2200" dirty="0"/>
              <a:t>MP, Gosselink R, van Schayck OC, de Bie </a:t>
            </a:r>
            <a:r>
              <a:rPr lang="nl-NL" sz="2200" dirty="0" smtClean="0"/>
              <a:t>RA. </a:t>
            </a:r>
            <a:r>
              <a:rPr lang="en-US" sz="2200" dirty="0" smtClean="0"/>
              <a:t>Course </a:t>
            </a:r>
            <a:r>
              <a:rPr lang="en-US" sz="2200" dirty="0"/>
              <a:t>length of 30 </a:t>
            </a:r>
            <a:r>
              <a:rPr lang="en-US" sz="2200" dirty="0" err="1"/>
              <a:t>metres</a:t>
            </a:r>
            <a:r>
              <a:rPr lang="en-US" sz="2200" dirty="0"/>
              <a:t> versus 10 </a:t>
            </a:r>
            <a:r>
              <a:rPr lang="en-US" sz="2200" dirty="0" err="1"/>
              <a:t>metres</a:t>
            </a:r>
            <a:r>
              <a:rPr lang="en-US" sz="2200" dirty="0"/>
              <a:t> has a </a:t>
            </a:r>
            <a:r>
              <a:rPr lang="en-US" sz="2200" dirty="0" smtClean="0"/>
              <a:t>significant influence </a:t>
            </a:r>
            <a:r>
              <a:rPr lang="en-US" sz="2200" dirty="0"/>
              <a:t>on six-minute walk distance in patients </a:t>
            </a:r>
            <a:r>
              <a:rPr lang="en-US" sz="2200" dirty="0" smtClean="0"/>
              <a:t>with COPD</a:t>
            </a:r>
            <a:r>
              <a:rPr lang="en-US" sz="2200" dirty="0"/>
              <a:t>: an experimental crossover </a:t>
            </a:r>
            <a:r>
              <a:rPr lang="en-US" sz="2200" dirty="0" smtClean="0"/>
              <a:t> study</a:t>
            </a:r>
            <a:r>
              <a:rPr lang="en-US" sz="2200" dirty="0"/>
              <a:t>. J </a:t>
            </a:r>
            <a:r>
              <a:rPr lang="en-US" sz="2200" dirty="0" err="1"/>
              <a:t>Physiother</a:t>
            </a:r>
            <a:r>
              <a:rPr lang="en-US" sz="2200" dirty="0"/>
              <a:t> </a:t>
            </a:r>
            <a:r>
              <a:rPr lang="en-US" sz="2200" dirty="0" smtClean="0"/>
              <a:t>2013 </a:t>
            </a:r>
            <a:r>
              <a:rPr lang="it-IT" sz="2200" dirty="0" smtClean="0"/>
              <a:t>Sep;59(3</a:t>
            </a:r>
            <a:r>
              <a:rPr lang="it-IT" sz="2200" dirty="0"/>
              <a:t>):169-76.</a:t>
            </a:r>
            <a:endParaRPr lang="it-IT" sz="2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0966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088"/>
            <a:ext cx="9144000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3400" b="1" dirty="0" smtClean="0"/>
              <a:t>COPD: physical inactivity and readmission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035175"/>
            <a:ext cx="7519987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419872" y="6092825"/>
            <a:ext cx="5647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altLang="en-US" b="1" dirty="0"/>
              <a:t>Garcia-</a:t>
            </a:r>
            <a:r>
              <a:rPr lang="it-IT" altLang="en-US" b="1" dirty="0" err="1"/>
              <a:t>Aymerich</a:t>
            </a:r>
            <a:r>
              <a:rPr lang="it-IT" altLang="en-US" b="1" dirty="0"/>
              <a:t> J, et al. </a:t>
            </a:r>
            <a:r>
              <a:rPr lang="it-IT" altLang="en-US" b="1" dirty="0" err="1"/>
              <a:t>Thorax</a:t>
            </a:r>
            <a:r>
              <a:rPr lang="it-IT" altLang="en-US" b="1" dirty="0"/>
              <a:t> 2006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446088"/>
            <a:ext cx="8893175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3400" b="1" dirty="0" smtClean="0"/>
              <a:t>COPD: physical inactivity and survival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73225"/>
            <a:ext cx="55149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459010" y="6092825"/>
            <a:ext cx="4312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altLang="en-US" b="1" dirty="0" err="1"/>
              <a:t>Waschki</a:t>
            </a:r>
            <a:r>
              <a:rPr lang="it-IT" altLang="en-US" b="1" dirty="0"/>
              <a:t> B, et al. </a:t>
            </a:r>
            <a:r>
              <a:rPr lang="it-IT" altLang="en-US" b="1" dirty="0" err="1"/>
              <a:t>Chest</a:t>
            </a:r>
            <a:r>
              <a:rPr lang="it-IT" altLang="en-US" b="1" dirty="0"/>
              <a:t> 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6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446088"/>
            <a:ext cx="8893175" cy="606425"/>
          </a:xfrm>
        </p:spPr>
        <p:txBody>
          <a:bodyPr lIns="91440" tIns="45720" rIns="91440" bIns="45720"/>
          <a:lstStyle/>
          <a:p>
            <a:pPr defTabSz="914400"/>
            <a:r>
              <a:rPr lang="en-US" altLang="en-US" sz="3400" b="1" dirty="0" smtClean="0"/>
              <a:t>COPD: treatment strategies to improve PA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50825" y="1484313"/>
            <a:ext cx="5689600" cy="0"/>
          </a:xfrm>
          <a:prstGeom prst="line">
            <a:avLst/>
          </a:prstGeom>
          <a:ln w="76200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76375" y="2389188"/>
            <a:ext cx="583247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881063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40335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925638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447925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9051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33623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8195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4276725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buFont typeface="Times New Roman" pitchFamily="18" charset="0"/>
              <a:buChar char="•"/>
            </a:pPr>
            <a:r>
              <a:rPr lang="it-IT" altLang="en-US" sz="2800" dirty="0" err="1"/>
              <a:t>Bronchodilators</a:t>
            </a:r>
            <a:r>
              <a:rPr lang="it-IT" altLang="en-US" sz="2800" dirty="0"/>
              <a:t> ?</a:t>
            </a:r>
          </a:p>
          <a:p>
            <a:pPr eaLnBrk="1" hangingPunct="1"/>
            <a:endParaRPr lang="it-IT" altLang="en-US" sz="1600" dirty="0"/>
          </a:p>
          <a:p>
            <a:pPr algn="l" eaLnBrk="1" hangingPunct="1">
              <a:buFont typeface="Times New Roman" pitchFamily="18" charset="0"/>
              <a:buChar char="•"/>
            </a:pPr>
            <a:r>
              <a:rPr lang="it-IT" altLang="en-US" sz="2800" dirty="0" err="1"/>
              <a:t>Oxygen</a:t>
            </a:r>
            <a:r>
              <a:rPr lang="it-IT" altLang="en-US" sz="2800" dirty="0"/>
              <a:t> </a:t>
            </a:r>
            <a:r>
              <a:rPr lang="it-IT" altLang="en-US" sz="2800" dirty="0" err="1"/>
              <a:t>therapy</a:t>
            </a:r>
            <a:r>
              <a:rPr lang="it-IT" altLang="en-US" sz="2800" dirty="0"/>
              <a:t> </a:t>
            </a:r>
            <a:r>
              <a:rPr lang="it-IT" altLang="en-US" sz="2800" dirty="0" smtClean="0"/>
              <a:t>?</a:t>
            </a:r>
          </a:p>
          <a:p>
            <a:pPr algn="l" eaLnBrk="1" hangingPunct="1">
              <a:buFont typeface="Times New Roman" pitchFamily="18" charset="0"/>
              <a:buChar char="•"/>
            </a:pPr>
            <a:r>
              <a:rPr lang="it-IT" altLang="en-US" sz="2800" dirty="0" err="1" smtClean="0">
                <a:solidFill>
                  <a:srgbClr val="FF0000"/>
                </a:solidFill>
              </a:rPr>
              <a:t>Pulmonary</a:t>
            </a:r>
            <a:r>
              <a:rPr lang="it-IT" altLang="en-US" sz="2800" dirty="0" smtClean="0">
                <a:solidFill>
                  <a:srgbClr val="FF0000"/>
                </a:solidFill>
              </a:rPr>
              <a:t> </a:t>
            </a:r>
            <a:r>
              <a:rPr lang="it-IT" altLang="en-US" sz="2800" dirty="0" err="1">
                <a:solidFill>
                  <a:srgbClr val="FF0000"/>
                </a:solidFill>
              </a:rPr>
              <a:t>rehabilitation</a:t>
            </a:r>
            <a:r>
              <a:rPr lang="it-IT" altLang="en-US" sz="2800" dirty="0">
                <a:solidFill>
                  <a:srgbClr val="FF0000"/>
                </a:solidFill>
              </a:rPr>
              <a:t> </a:t>
            </a:r>
            <a:r>
              <a:rPr lang="it-IT" altLang="en-US" sz="2800" dirty="0" err="1">
                <a:solidFill>
                  <a:srgbClr val="FF0000"/>
                </a:solidFill>
              </a:rPr>
              <a:t>course</a:t>
            </a:r>
            <a:endParaRPr lang="it-IT" altLang="en-US" sz="2800" dirty="0">
              <a:solidFill>
                <a:srgbClr val="FF0000"/>
              </a:solidFill>
            </a:endParaRPr>
          </a:p>
          <a:p>
            <a:pPr eaLnBrk="1" hangingPunct="1">
              <a:buFont typeface="Times New Roman" pitchFamily="18" charset="0"/>
              <a:buChar char="•"/>
            </a:pPr>
            <a:endParaRPr lang="it-IT" altLang="en-US" sz="1600" dirty="0"/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it-IT" altLang="en-US" sz="2800" dirty="0"/>
              <a:t>Feed-back (self-</a:t>
            </a:r>
            <a:r>
              <a:rPr lang="it-IT" altLang="en-US" sz="2800" dirty="0" err="1"/>
              <a:t>monitoring</a:t>
            </a:r>
            <a:r>
              <a:rPr lang="it-IT" altLang="en-US" sz="2800" dirty="0"/>
              <a:t>)</a:t>
            </a:r>
          </a:p>
          <a:p>
            <a:pPr algn="just" eaLnBrk="1" hangingPunct="1">
              <a:buFont typeface="Times New Roman" pitchFamily="18" charset="0"/>
              <a:buChar char="•"/>
            </a:pPr>
            <a:endParaRPr lang="it-IT" altLang="en-US" sz="1600" dirty="0"/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it-IT" altLang="en-US" sz="2800" dirty="0" err="1"/>
              <a:t>Counselling</a:t>
            </a:r>
            <a:endParaRPr lang="it-IT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4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71550" y="1981706"/>
            <a:ext cx="72009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indent="0" algn="just" defTabSz="914400" eaLnBrk="1" hangingPunct="1">
              <a:buClrTx/>
              <a:buSzTx/>
              <a:buFontTx/>
              <a:buNone/>
            </a:pPr>
            <a:r>
              <a:rPr lang="en-US" altLang="en-US" sz="3200" dirty="0"/>
              <a:t>The scope of outcomes assessment has broadened, allowing for the evaluation of COPD-related knowledge and self-efficacy, lower and upper limb muscle function, balance, and </a:t>
            </a:r>
            <a:r>
              <a:rPr lang="en-US" altLang="en-US" sz="3200" dirty="0">
                <a:solidFill>
                  <a:srgbClr val="FF0000"/>
                </a:solidFill>
              </a:rPr>
              <a:t>physical activity</a:t>
            </a:r>
            <a:r>
              <a:rPr lang="en-US" altLang="en-US" sz="3200" dirty="0"/>
              <a:t>.</a:t>
            </a:r>
            <a:endParaRPr lang="it-IT" altLang="en-US" sz="3200" dirty="0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6084888" y="5805488"/>
            <a:ext cx="2808287" cy="792162"/>
            <a:chOff x="3787" y="3702"/>
            <a:chExt cx="1769" cy="499"/>
          </a:xfrm>
        </p:grpSpPr>
        <p:pic>
          <p:nvPicPr>
            <p:cNvPr id="2048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85" t="1706" r="2771" b="84778"/>
            <a:stretch>
              <a:fillRect/>
            </a:stretch>
          </p:blipFill>
          <p:spPr bwMode="auto">
            <a:xfrm>
              <a:off x="4332" y="3702"/>
              <a:ext cx="122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" t="1706" r="83188" b="84778"/>
            <a:stretch>
              <a:fillRect/>
            </a:stretch>
          </p:blipFill>
          <p:spPr bwMode="auto">
            <a:xfrm>
              <a:off x="3787" y="3702"/>
              <a:ext cx="499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95288" y="333375"/>
            <a:ext cx="8231187" cy="1008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2057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2057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/>
            <a:r>
              <a:rPr lang="it-IT" altLang="en-US" sz="3200" b="1" dirty="0">
                <a:solidFill>
                  <a:srgbClr val="FFC000"/>
                </a:solidFill>
                <a:latin typeface="Albertus Extra Bold" pitchFamily="34" charset="0"/>
              </a:rPr>
              <a:t>THE ULTIMATE GOAL(S) OF PR IN COPD</a:t>
            </a:r>
            <a:endParaRPr lang="it-IT" altLang="en-US" sz="3200" dirty="0">
              <a:solidFill>
                <a:srgbClr val="FFC000"/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00113" y="2227134"/>
            <a:ext cx="72009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7938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indent="0" algn="just" defTabSz="914400" eaLnBrk="1" hangingPunct="1">
              <a:buClrTx/>
              <a:buSzTx/>
              <a:buFontTx/>
              <a:buNone/>
            </a:pPr>
            <a:r>
              <a:rPr lang="en-US" altLang="en-US" sz="3200" dirty="0"/>
              <a:t>Increases in exercise capacity in combination with behavioral change have the potential </a:t>
            </a:r>
            <a:r>
              <a:rPr lang="en-US" altLang="en-US" sz="3200" dirty="0">
                <a:solidFill>
                  <a:srgbClr val="FF0000"/>
                </a:solidFill>
              </a:rPr>
              <a:t>to increase physical activity </a:t>
            </a:r>
            <a:r>
              <a:rPr lang="en-US" altLang="en-US" sz="3200" dirty="0"/>
              <a:t>in patients with COPD.</a:t>
            </a:r>
            <a:endParaRPr lang="it-IT" altLang="en-US" sz="3200" dirty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6084888" y="5805488"/>
            <a:ext cx="2808287" cy="792162"/>
            <a:chOff x="3787" y="3702"/>
            <a:chExt cx="1769" cy="499"/>
          </a:xfrm>
        </p:grpSpPr>
        <p:pic>
          <p:nvPicPr>
            <p:cNvPr id="2150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85" t="1706" r="2771" b="84778"/>
            <a:stretch>
              <a:fillRect/>
            </a:stretch>
          </p:blipFill>
          <p:spPr bwMode="auto">
            <a:xfrm>
              <a:off x="4332" y="3702"/>
              <a:ext cx="122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" t="1706" r="83188" b="84778"/>
            <a:stretch>
              <a:fillRect/>
            </a:stretch>
          </p:blipFill>
          <p:spPr bwMode="auto">
            <a:xfrm>
              <a:off x="3787" y="3702"/>
              <a:ext cx="499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84982" y="322263"/>
            <a:ext cx="81740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C000"/>
                </a:solidFill>
              </a:rPr>
              <a:t>An Official ERS Statement on Physical Activity 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FFC000"/>
                </a:solidFill>
              </a:rPr>
              <a:t>in Chronic Obstructive Pulmonary Disease</a:t>
            </a:r>
          </a:p>
        </p:txBody>
      </p:sp>
    </p:spTree>
    <p:extLst>
      <p:ext uri="{BB962C8B-B14F-4D97-AF65-F5344CB8AC3E}">
        <p14:creationId xmlns:p14="http://schemas.microsoft.com/office/powerpoint/2010/main" val="10435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875" y="174625"/>
            <a:ext cx="88011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C000"/>
                </a:solidFill>
              </a:rPr>
              <a:t>Does exercise training change physical activity in people with COPD? A systematic review and meta-analysis.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400" i="1" dirty="0"/>
              <a:t>Cindy Ng LW, </a:t>
            </a:r>
            <a:r>
              <a:rPr lang="en-US" altLang="en-US" sz="2400" i="1" dirty="0" err="1"/>
              <a:t>Mackney</a:t>
            </a:r>
            <a:r>
              <a:rPr lang="en-US" altLang="en-US" sz="2400" i="1" dirty="0"/>
              <a:t> J, Jenkins S, Hill K. 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400" i="1" dirty="0" err="1"/>
              <a:t>Chron.Respir.Dis</a:t>
            </a:r>
            <a:r>
              <a:rPr lang="en-US" altLang="en-US" sz="2400" i="1" dirty="0"/>
              <a:t>. 2012;9(1):17-26.</a:t>
            </a:r>
            <a:r>
              <a:rPr lang="it-IT" altLang="en-US" sz="2800" dirty="0"/>
              <a:t>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750" y="3119309"/>
            <a:ext cx="80645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3200" dirty="0"/>
              <a:t>Meta-analysis of single-group and randomized trials on the </a:t>
            </a:r>
            <a:r>
              <a:rPr lang="en-US" altLang="en-US" sz="3200" u="sng" dirty="0"/>
              <a:t>effect of exercise training on physical activity</a:t>
            </a:r>
            <a:r>
              <a:rPr lang="en-US" altLang="en-US" sz="3200" dirty="0"/>
              <a:t> concluded that this </a:t>
            </a:r>
            <a:r>
              <a:rPr lang="en-US" altLang="en-US" sz="3200" dirty="0">
                <a:solidFill>
                  <a:srgbClr val="FF0000"/>
                </a:solidFill>
              </a:rPr>
              <a:t>intervention conferred a significant but small increase in this outcome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84981" y="106363"/>
            <a:ext cx="8174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C000"/>
                </a:solidFill>
              </a:rPr>
              <a:t>An Official ERS Statement on Physical Activity 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C000"/>
                </a:solidFill>
              </a:rPr>
              <a:t>in Chronic Obstructive Pulmonary Disease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084888" y="5805488"/>
            <a:ext cx="2808287" cy="792162"/>
            <a:chOff x="3787" y="3702"/>
            <a:chExt cx="1769" cy="499"/>
          </a:xfrm>
        </p:grpSpPr>
        <p:pic>
          <p:nvPicPr>
            <p:cNvPr id="2458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85" t="1706" r="2771" b="84778"/>
            <a:stretch>
              <a:fillRect/>
            </a:stretch>
          </p:blipFill>
          <p:spPr bwMode="auto">
            <a:xfrm>
              <a:off x="4332" y="3702"/>
              <a:ext cx="122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" t="1706" r="83188" b="84778"/>
            <a:stretch>
              <a:fillRect/>
            </a:stretch>
          </p:blipFill>
          <p:spPr bwMode="auto">
            <a:xfrm>
              <a:off x="3787" y="3702"/>
              <a:ext cx="499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23863" y="2470974"/>
            <a:ext cx="820896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7938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indent="0" algn="just" defTabSz="914400" eaLnBrk="1" hangingPunct="1">
              <a:buClrTx/>
              <a:buSzTx/>
              <a:buFontTx/>
              <a:buNone/>
            </a:pPr>
            <a:r>
              <a:rPr lang="en-US" altLang="en-US" sz="3200" dirty="0"/>
              <a:t>Only increasing the exercise capacity of patients with COPD </a:t>
            </a:r>
            <a:r>
              <a:rPr lang="en-US" altLang="en-US" sz="3200" dirty="0">
                <a:solidFill>
                  <a:srgbClr val="FF0000"/>
                </a:solidFill>
              </a:rPr>
              <a:t>is insufficient to increase participation in self-directed leisure time activity</a:t>
            </a:r>
            <a:r>
              <a:rPr lang="en-US" altLang="en-US" sz="3200" dirty="0">
                <a:solidFill>
                  <a:schemeClr val="tx1"/>
                </a:solidFill>
              </a:rPr>
              <a:t> . </a:t>
            </a:r>
            <a:endParaRPr lang="it-IT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4450"/>
            <a:ext cx="81168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5184775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4436" name="Group 4"/>
          <p:cNvGrpSpPr>
            <a:grpSpLocks/>
          </p:cNvGrpSpPr>
          <p:nvPr/>
        </p:nvGrpSpPr>
        <p:grpSpPr bwMode="auto">
          <a:xfrm>
            <a:off x="3492500" y="4576763"/>
            <a:ext cx="5759453" cy="581025"/>
            <a:chOff x="2200" y="2883"/>
            <a:chExt cx="3628" cy="366"/>
          </a:xfrm>
        </p:grpSpPr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3945" y="2883"/>
              <a:ext cx="188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Char char="•"/>
              </a:pPr>
              <a:r>
                <a:rPr lang="it-IT" altLang="en-US" sz="1600" b="1" dirty="0">
                  <a:solidFill>
                    <a:srgbClr val="0066FF"/>
                  </a:solidFill>
                </a:rPr>
                <a:t> More severe </a:t>
              </a:r>
              <a:r>
                <a:rPr lang="it-IT" altLang="en-US" sz="1600" b="1" dirty="0" err="1">
                  <a:solidFill>
                    <a:srgbClr val="0066FF"/>
                  </a:solidFill>
                </a:rPr>
                <a:t>disease</a:t>
              </a:r>
              <a:r>
                <a:rPr lang="it-IT" altLang="en-US" sz="1600" b="1" dirty="0">
                  <a:solidFill>
                    <a:srgbClr val="0066FF"/>
                  </a:solidFill>
                </a:rPr>
                <a:t> </a:t>
              </a:r>
            </a:p>
            <a:p>
              <a:pPr defTabSz="914400" eaLnBrk="1" hangingPunct="1">
                <a:buClrTx/>
                <a:buSzTx/>
                <a:buFontTx/>
                <a:buChar char="•"/>
              </a:pPr>
              <a:r>
                <a:rPr lang="it-IT" altLang="en-US" sz="1600" b="1" dirty="0">
                  <a:solidFill>
                    <a:srgbClr val="0066FF"/>
                  </a:solidFill>
                </a:rPr>
                <a:t> Greater </a:t>
              </a:r>
              <a:r>
                <a:rPr lang="it-IT" altLang="en-US" sz="1600" b="1" dirty="0" err="1">
                  <a:solidFill>
                    <a:srgbClr val="0066FF"/>
                  </a:solidFill>
                </a:rPr>
                <a:t>resp.impairment</a:t>
              </a:r>
              <a:endParaRPr lang="it-IT" altLang="en-US" sz="1600" b="1" dirty="0">
                <a:solidFill>
                  <a:srgbClr val="0066FF"/>
                </a:solidFill>
              </a:endParaRPr>
            </a:p>
          </p:txBody>
        </p:sp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2200" y="2976"/>
              <a:ext cx="771" cy="182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it-IT"/>
            </a:p>
          </p:txBody>
        </p:sp>
      </p:grpSp>
      <p:grpSp>
        <p:nvGrpSpPr>
          <p:cNvPr id="274439" name="Group 7"/>
          <p:cNvGrpSpPr>
            <a:grpSpLocks/>
          </p:cNvGrpSpPr>
          <p:nvPr/>
        </p:nvGrpSpPr>
        <p:grpSpPr bwMode="auto">
          <a:xfrm>
            <a:off x="4427538" y="3467100"/>
            <a:ext cx="4826001" cy="825500"/>
            <a:chOff x="2789" y="2184"/>
            <a:chExt cx="3040" cy="520"/>
          </a:xfrm>
        </p:grpSpPr>
        <p:sp>
          <p:nvSpPr>
            <p:cNvPr id="25606" name="Rectangle 8"/>
            <p:cNvSpPr>
              <a:spLocks noChangeArrowheads="1"/>
            </p:cNvSpPr>
            <p:nvPr/>
          </p:nvSpPr>
          <p:spPr bwMode="auto">
            <a:xfrm>
              <a:off x="3923" y="2184"/>
              <a:ext cx="190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eaLnBrk="0" hangingPunct="0"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Char char="•"/>
              </a:pPr>
              <a:r>
                <a:rPr lang="it-IT" altLang="en-US" sz="1600" b="1" dirty="0">
                  <a:solidFill>
                    <a:srgbClr val="FF0000"/>
                  </a:solidFill>
                </a:rPr>
                <a:t> </a:t>
              </a:r>
              <a:r>
                <a:rPr lang="it-IT" altLang="en-US" sz="1600" b="1" dirty="0" err="1">
                  <a:solidFill>
                    <a:srgbClr val="FF0000"/>
                  </a:solidFill>
                </a:rPr>
                <a:t>Less</a:t>
              </a:r>
              <a:r>
                <a:rPr lang="it-IT" altLang="en-US" sz="1600" b="1" dirty="0">
                  <a:solidFill>
                    <a:srgbClr val="FF0000"/>
                  </a:solidFill>
                </a:rPr>
                <a:t> severe </a:t>
              </a:r>
              <a:r>
                <a:rPr lang="it-IT" altLang="en-US" sz="1600" b="1" dirty="0" err="1">
                  <a:solidFill>
                    <a:srgbClr val="FF0000"/>
                  </a:solidFill>
                </a:rPr>
                <a:t>disease</a:t>
              </a:r>
              <a:r>
                <a:rPr lang="it-IT" alt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defTabSz="914400" eaLnBrk="1" hangingPunct="1">
                <a:buClrTx/>
                <a:buSzTx/>
                <a:buFontTx/>
                <a:buChar char="•"/>
              </a:pPr>
              <a:r>
                <a:rPr lang="it-IT" altLang="en-US" sz="1600" b="1" dirty="0">
                  <a:solidFill>
                    <a:srgbClr val="FF0000"/>
                  </a:solidFill>
                </a:rPr>
                <a:t> </a:t>
              </a:r>
              <a:r>
                <a:rPr lang="it-IT" altLang="en-US" sz="1600" b="1" dirty="0" err="1">
                  <a:solidFill>
                    <a:srgbClr val="FF0000"/>
                  </a:solidFill>
                </a:rPr>
                <a:t>Less</a:t>
              </a:r>
              <a:r>
                <a:rPr lang="it-IT" altLang="en-US" sz="1600" b="1" dirty="0">
                  <a:solidFill>
                    <a:srgbClr val="FF0000"/>
                  </a:solidFill>
                </a:rPr>
                <a:t> </a:t>
              </a:r>
              <a:r>
                <a:rPr lang="it-IT" altLang="en-US" sz="1600" b="1" dirty="0" err="1">
                  <a:solidFill>
                    <a:srgbClr val="FF0000"/>
                  </a:solidFill>
                </a:rPr>
                <a:t>resp.impairment</a:t>
              </a:r>
              <a:endParaRPr lang="it-IT" altLang="en-US" sz="1600" b="1" dirty="0">
                <a:solidFill>
                  <a:srgbClr val="FF0000"/>
                </a:solidFill>
              </a:endParaRPr>
            </a:p>
            <a:p>
              <a:pPr defTabSz="914400" eaLnBrk="1" hangingPunct="1">
                <a:buClrTx/>
                <a:buSzTx/>
                <a:buFontTx/>
                <a:buChar char="•"/>
              </a:pPr>
              <a:r>
                <a:rPr lang="it-IT" altLang="en-US" sz="1600" b="1" dirty="0">
                  <a:solidFill>
                    <a:srgbClr val="FF0000"/>
                  </a:solidFill>
                </a:rPr>
                <a:t> Greater </a:t>
              </a:r>
              <a:r>
                <a:rPr lang="it-IT" altLang="en-US" sz="1600" b="1" dirty="0" err="1">
                  <a:solidFill>
                    <a:srgbClr val="FF0000"/>
                  </a:solidFill>
                </a:rPr>
                <a:t>barriers</a:t>
              </a:r>
              <a:r>
                <a:rPr lang="it-IT" altLang="en-US" sz="1600" b="1" dirty="0">
                  <a:solidFill>
                    <a:srgbClr val="FF0000"/>
                  </a:solidFill>
                </a:rPr>
                <a:t> to </a:t>
              </a:r>
              <a:r>
                <a:rPr lang="it-IT" altLang="en-US" sz="1600" b="1" dirty="0" err="1">
                  <a:solidFill>
                    <a:srgbClr val="FF0000"/>
                  </a:solidFill>
                </a:rPr>
                <a:t>exercise</a:t>
              </a:r>
              <a:endParaRPr lang="it-IT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607" name="Rectangle 9"/>
            <p:cNvSpPr>
              <a:spLocks noChangeArrowheads="1"/>
            </p:cNvSpPr>
            <p:nvPr/>
          </p:nvSpPr>
          <p:spPr bwMode="auto">
            <a:xfrm>
              <a:off x="2789" y="2378"/>
              <a:ext cx="1044" cy="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33844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800" i="1" dirty="0"/>
              <a:t>Pagina 23, colonna di sinistra, paragrafo 2, </a:t>
            </a:r>
            <a:r>
              <a:rPr lang="it-IT" sz="2800" i="1" dirty="0" smtClean="0"/>
              <a:t>inserire raccomandazione e </a:t>
            </a:r>
            <a:r>
              <a:rPr lang="it-IT" sz="2800" i="1" dirty="0"/>
              <a:t>riferimento:</a:t>
            </a:r>
          </a:p>
          <a:p>
            <a:pPr marL="0" indent="0" algn="just">
              <a:buNone/>
            </a:pPr>
            <a:r>
              <a:rPr lang="it-IT" sz="2800" dirty="0"/>
              <a:t>Una revisione sistematica degli studi su </a:t>
            </a:r>
            <a:r>
              <a:rPr lang="it-IT" sz="2800" dirty="0" err="1"/>
              <a:t>salmeterolo</a:t>
            </a:r>
            <a:r>
              <a:rPr lang="it-IT" sz="2800" dirty="0"/>
              <a:t> e </a:t>
            </a:r>
            <a:r>
              <a:rPr lang="it-IT" sz="2800" dirty="0" err="1" smtClean="0"/>
              <a:t>formoterolo</a:t>
            </a:r>
            <a:r>
              <a:rPr lang="it-IT" sz="2800" dirty="0" smtClean="0"/>
              <a:t> ha </a:t>
            </a:r>
            <a:r>
              <a:rPr lang="it-IT" sz="2800" dirty="0"/>
              <a:t>evidenziato una significativa riduzione del </a:t>
            </a:r>
            <a:r>
              <a:rPr lang="it-IT" sz="2800" dirty="0" smtClean="0"/>
              <a:t>numero di </a:t>
            </a:r>
            <a:r>
              <a:rPr lang="it-IT" sz="2800" dirty="0"/>
              <a:t>pazienti che necessitano trattamento per le </a:t>
            </a:r>
            <a:r>
              <a:rPr lang="it-IT" sz="2800" dirty="0" smtClean="0"/>
              <a:t>riacutizzazioni e </a:t>
            </a:r>
            <a:r>
              <a:rPr lang="it-IT" sz="2800" dirty="0"/>
              <a:t>che richiedono ospedalizzazione</a:t>
            </a:r>
            <a:r>
              <a:rPr lang="it-IT" sz="2800" baseline="30000" dirty="0"/>
              <a:t>586</a:t>
            </a:r>
            <a:r>
              <a:rPr lang="it-IT" sz="2800" dirty="0"/>
              <a:t>.</a:t>
            </a:r>
          </a:p>
          <a:p>
            <a:pPr marL="0" indent="0" algn="just">
              <a:buNone/>
            </a:pPr>
            <a:r>
              <a:rPr lang="it-IT" sz="2800" b="1" dirty="0"/>
              <a:t>Reference 586</a:t>
            </a:r>
            <a:r>
              <a:rPr lang="it-IT" sz="2800" dirty="0"/>
              <a:t>: </a:t>
            </a:r>
            <a:r>
              <a:rPr lang="it-IT" sz="2800" dirty="0" err="1"/>
              <a:t>Kew</a:t>
            </a:r>
            <a:r>
              <a:rPr lang="it-IT" sz="2800" dirty="0"/>
              <a:t> KM, </a:t>
            </a:r>
            <a:r>
              <a:rPr lang="it-IT" sz="2800" dirty="0" err="1"/>
              <a:t>Mavergames</a:t>
            </a:r>
            <a:r>
              <a:rPr lang="it-IT" sz="2800" dirty="0"/>
              <a:t> C, </a:t>
            </a:r>
            <a:r>
              <a:rPr lang="it-IT" sz="2800" dirty="0" err="1"/>
              <a:t>Walters</a:t>
            </a:r>
            <a:r>
              <a:rPr lang="it-IT" sz="2800" dirty="0"/>
              <a:t> </a:t>
            </a:r>
            <a:r>
              <a:rPr lang="it-IT" sz="2800" dirty="0" smtClean="0"/>
              <a:t>JA. </a:t>
            </a:r>
            <a:r>
              <a:rPr lang="en-US" sz="2800" dirty="0" smtClean="0"/>
              <a:t>Long-acting </a:t>
            </a:r>
            <a:r>
              <a:rPr lang="en-US" sz="2800" dirty="0"/>
              <a:t>beta2-agonists for chronic obstructive </a:t>
            </a:r>
            <a:r>
              <a:rPr lang="en-US" sz="2800" dirty="0" smtClean="0"/>
              <a:t>pulmonary disease</a:t>
            </a:r>
            <a:r>
              <a:rPr lang="en-US" sz="2800" dirty="0"/>
              <a:t>. Cochrane Database </a:t>
            </a:r>
            <a:r>
              <a:rPr lang="en-US" sz="2800" dirty="0" err="1"/>
              <a:t>Syst</a:t>
            </a:r>
            <a:r>
              <a:rPr lang="en-US" sz="2800" dirty="0"/>
              <a:t> Rev 2013 </a:t>
            </a:r>
            <a:r>
              <a:rPr lang="en-US" sz="2800" dirty="0" smtClean="0"/>
              <a:t>Oct </a:t>
            </a:r>
            <a:r>
              <a:rPr lang="it-IT" sz="2800" dirty="0" smtClean="0"/>
              <a:t>15;10:CD010177</a:t>
            </a:r>
            <a:r>
              <a:rPr lang="it-IT" sz="2800" dirty="0"/>
              <a:t>.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8051904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1052513"/>
            <a:ext cx="8208963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/>
            <a:r>
              <a:rPr lang="en-US" altLang="en-US" sz="2600" b="1" dirty="0" smtClean="0">
                <a:solidFill>
                  <a:srgbClr val="FFC000"/>
                </a:solidFill>
              </a:rPr>
              <a:t>Summary of strategies to improve PA in COPD</a:t>
            </a:r>
          </a:p>
          <a:p>
            <a:pPr algn="just" eaLnBrk="1" hangingPunct="1"/>
            <a:endParaRPr lang="en-US" altLang="en-US" sz="2600" b="1" dirty="0" smtClean="0">
              <a:solidFill>
                <a:srgbClr val="000066"/>
              </a:solidFill>
            </a:endParaRPr>
          </a:p>
          <a:p>
            <a:pPr algn="just" eaLnBrk="1" hangingPunct="1"/>
            <a:endParaRPr lang="en-US" altLang="en-US" sz="2600" b="1" dirty="0" smtClean="0">
              <a:solidFill>
                <a:srgbClr val="000066"/>
              </a:solidFill>
            </a:endParaRPr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en-US" altLang="en-US" sz="2400" dirty="0" smtClean="0"/>
              <a:t>Few </a:t>
            </a:r>
            <a:r>
              <a:rPr lang="en-US" altLang="en-US" sz="2400" dirty="0" err="1" smtClean="0"/>
              <a:t>RCTshave</a:t>
            </a:r>
            <a:r>
              <a:rPr lang="en-US" altLang="en-US" sz="2400" dirty="0" smtClean="0"/>
              <a:t> studied the efficacy of pharmacological or nonpharmacological treatments on daily PA. Therefore, there is urgent need for additional trials. </a:t>
            </a:r>
          </a:p>
          <a:p>
            <a:pPr algn="just" eaLnBrk="1" hangingPunct="1">
              <a:buFont typeface="Times New Roman" pitchFamily="18" charset="0"/>
              <a:buChar char="•"/>
            </a:pPr>
            <a:endParaRPr lang="en-US" altLang="en-US" sz="1600" dirty="0" smtClean="0"/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en-US" altLang="en-US" sz="2400" dirty="0" smtClean="0"/>
              <a:t>It seems reasonable to focus in future studies on physical, non-physical and environmental factors to improve PA</a:t>
            </a:r>
          </a:p>
          <a:p>
            <a:pPr algn="just" eaLnBrk="1" hangingPunct="1"/>
            <a:endParaRPr lang="en-US" altLang="en-US" sz="1600" dirty="0" smtClean="0"/>
          </a:p>
          <a:p>
            <a:pPr algn="just" eaLnBrk="1" hangingPunct="1">
              <a:buFont typeface="Times New Roman" pitchFamily="18" charset="0"/>
              <a:buChar char="•"/>
            </a:pPr>
            <a:r>
              <a:rPr lang="en-US" altLang="en-US" sz="2400" dirty="0" smtClean="0"/>
              <a:t>Future trials should also focus on the prevention of loss of physical activity</a:t>
            </a:r>
            <a:r>
              <a:rPr lang="it-IT" altLang="en-US" sz="2400" dirty="0" smtClean="0"/>
              <a:t>.</a:t>
            </a:r>
            <a:endParaRPr lang="it-IT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45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8575"/>
            <a:ext cx="1441450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00113" y="1980119"/>
            <a:ext cx="72009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79388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indent="0" algn="just" defTabSz="914400" eaLnBrk="1" hangingPunct="1">
              <a:buClrTx/>
              <a:buSzTx/>
              <a:buFontTx/>
              <a:buNone/>
            </a:pPr>
            <a:r>
              <a:rPr lang="en-US" altLang="en-US" sz="3200" dirty="0"/>
              <a:t>Interventions including </a:t>
            </a:r>
            <a:r>
              <a:rPr lang="en-US" altLang="en-US" sz="3200" dirty="0">
                <a:solidFill>
                  <a:srgbClr val="FF0000"/>
                </a:solidFill>
              </a:rPr>
              <a:t>self-monitoring of activity behavior using activity monitors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/>
              <a:t>in combination with behavioral counseling in patients with COPD have the potential to change physical activity behavior.</a:t>
            </a:r>
            <a:endParaRPr lang="it-IT" altLang="en-US" sz="3200" dirty="0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6084888" y="5805488"/>
            <a:ext cx="2808287" cy="792162"/>
            <a:chOff x="3787" y="3702"/>
            <a:chExt cx="1769" cy="499"/>
          </a:xfrm>
        </p:grpSpPr>
        <p:pic>
          <p:nvPicPr>
            <p:cNvPr id="2970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85" t="1706" r="2771" b="84778"/>
            <a:stretch>
              <a:fillRect/>
            </a:stretch>
          </p:blipFill>
          <p:spPr bwMode="auto">
            <a:xfrm>
              <a:off x="4332" y="3702"/>
              <a:ext cx="122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" t="1706" r="83188" b="84778"/>
            <a:stretch>
              <a:fillRect/>
            </a:stretch>
          </p:blipFill>
          <p:spPr bwMode="auto">
            <a:xfrm>
              <a:off x="3787" y="3702"/>
              <a:ext cx="499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484982" y="322263"/>
            <a:ext cx="81740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C000"/>
                </a:solidFill>
              </a:rPr>
              <a:t>An Official ERS Statement on Physical Activity 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C000"/>
                </a:solidFill>
              </a:rPr>
              <a:t>in Chronic Obstructive Pulmonary Disease</a:t>
            </a:r>
          </a:p>
        </p:txBody>
      </p:sp>
    </p:spTree>
    <p:extLst>
      <p:ext uri="{BB962C8B-B14F-4D97-AF65-F5344CB8AC3E}">
        <p14:creationId xmlns:p14="http://schemas.microsoft.com/office/powerpoint/2010/main" val="27675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Management del paziente </a:t>
            </a:r>
            <a:r>
              <a:rPr lang="it-IT" altLang="it-IT" dirty="0"/>
              <a:t>con BPCO e appropriatezza della gestione territoriale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E. </a:t>
            </a:r>
            <a:r>
              <a:rPr lang="it-IT" dirty="0" err="1" smtClean="0"/>
              <a:t>Giustini</a:t>
            </a:r>
            <a:r>
              <a:rPr lang="it-IT" dirty="0" smtClean="0"/>
              <a:t> </a:t>
            </a:r>
            <a:r>
              <a:rPr lang="it-IT" dirty="0" err="1" smtClean="0"/>
              <a:t>Saffi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307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158750"/>
            <a:ext cx="8229600" cy="1076325"/>
          </a:xfr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dirty="0" err="1" smtClean="0">
                <a:solidFill>
                  <a:srgbClr val="FFC000"/>
                </a:solidFill>
              </a:rPr>
              <a:t>Expanded</a:t>
            </a:r>
            <a:r>
              <a:rPr lang="it-IT" sz="3200" b="1" dirty="0" smtClean="0">
                <a:solidFill>
                  <a:srgbClr val="FFC000"/>
                </a:solidFill>
              </a:rPr>
              <a:t> CCM</a:t>
            </a:r>
            <a:br>
              <a:rPr lang="it-IT" sz="3200" b="1" dirty="0" smtClean="0">
                <a:solidFill>
                  <a:srgbClr val="FFC000"/>
                </a:solidFill>
              </a:rPr>
            </a:br>
            <a:r>
              <a:rPr lang="it-IT" sz="3200" b="1" dirty="0" smtClean="0">
                <a:solidFill>
                  <a:srgbClr val="FFC000"/>
                </a:solidFill>
              </a:rPr>
              <a:t>Ruoli professionali nel team</a:t>
            </a:r>
            <a:endParaRPr lang="it-IT" sz="3200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2852738"/>
            <a:ext cx="2192338" cy="3121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Paziente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Infermiere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MMG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it-IT" sz="2400" b="1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OSS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it-IT" sz="2400" b="1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Azienda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2849563" y="2852738"/>
            <a:ext cx="6043612" cy="260379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Autocura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Educazione ed assistenza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Diagnosi e terapia, reclutamento cittadini a rischio non riconosciuti dal sistema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Supporto al medico e infermiere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Programmazione, valutazione , controllo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5150" y="1582738"/>
            <a:ext cx="7993063" cy="831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/>
              <a:t>Non si cambia senza una nuova cultura delle professioni</a:t>
            </a:r>
          </a:p>
        </p:txBody>
      </p:sp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5843588"/>
            <a:ext cx="666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373063"/>
            <a:ext cx="8229600" cy="647700"/>
          </a:xfr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FFC000"/>
                </a:solidFill>
              </a:rPr>
              <a:t>La cronicità … obiettivi et al</a:t>
            </a:r>
            <a:endParaRPr lang="it-IT" sz="3600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49775"/>
          </a:xfrm>
          <a:ln w="222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it-IT" sz="2800" dirty="0"/>
              <a:t>Gli obiettivi generali della fase </a:t>
            </a:r>
            <a:r>
              <a:rPr lang="it-IT" sz="2800" b="1" dirty="0" smtClean="0"/>
              <a:t>territoriale</a:t>
            </a:r>
            <a:r>
              <a:rPr lang="it-IT" sz="2800" dirty="0" smtClean="0"/>
              <a:t> </a:t>
            </a:r>
            <a:r>
              <a:rPr lang="it-IT" sz="2800" dirty="0"/>
              <a:t>dell’assistenza al paziente affetto da un patologia respiratoria cronica sono rappresentati </a:t>
            </a:r>
            <a:r>
              <a:rPr lang="it-IT" sz="2800" dirty="0" smtClean="0"/>
              <a:t>da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800" dirty="0" smtClean="0"/>
              <a:t>Aumentare </a:t>
            </a:r>
            <a:r>
              <a:rPr lang="it-IT" sz="2800" dirty="0"/>
              <a:t>la sopravvivenza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800" dirty="0" smtClean="0"/>
              <a:t>Ridurre </a:t>
            </a:r>
            <a:r>
              <a:rPr lang="it-IT" sz="2800" dirty="0"/>
              <a:t>le riacutizzazioni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800" dirty="0" smtClean="0"/>
              <a:t>Migliorare </a:t>
            </a:r>
            <a:r>
              <a:rPr lang="it-IT" sz="2800" dirty="0"/>
              <a:t>l’autonomia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800" dirty="0" smtClean="0"/>
              <a:t>Migliorare </a:t>
            </a:r>
            <a:r>
              <a:rPr lang="it-IT" sz="2800" dirty="0"/>
              <a:t>la qualità di vita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t-IT" sz="2800" dirty="0" smtClean="0"/>
              <a:t>Incoraggiare </a:t>
            </a:r>
            <a:r>
              <a:rPr lang="it-IT" sz="2800" dirty="0"/>
              <a:t>la ripresa psicologica </a:t>
            </a:r>
          </a:p>
        </p:txBody>
      </p:sp>
    </p:spTree>
    <p:extLst>
      <p:ext uri="{BB962C8B-B14F-4D97-AF65-F5344CB8AC3E}">
        <p14:creationId xmlns:p14="http://schemas.microsoft.com/office/powerpoint/2010/main" val="4747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435970"/>
            <a:ext cx="8229600" cy="582211"/>
          </a:xfr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C000"/>
                </a:solidFill>
              </a:rPr>
              <a:t>Una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nuova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medicina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nella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sanità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che</a:t>
            </a:r>
            <a:r>
              <a:rPr lang="en-US" sz="3200" b="1" dirty="0" smtClean="0">
                <a:solidFill>
                  <a:srgbClr val="FFC000"/>
                </a:solidFill>
              </a:rPr>
              <a:t> cambia …</a:t>
            </a:r>
            <a:endParaRPr lang="it-IT" sz="3200" b="1" dirty="0" smtClean="0">
              <a:solidFill>
                <a:srgbClr val="FFC00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64525" cy="18161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800" dirty="0" smtClean="0"/>
              <a:t>La medicina di attesa, tradizionale, mostra notevoli limiti nell’approccio alle patologie croniche e nella gestione della loro storia naturale.</a:t>
            </a:r>
          </a:p>
        </p:txBody>
      </p:sp>
      <p:sp>
        <p:nvSpPr>
          <p:cNvPr id="68612" name="Segnaposto numero diapositiva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AA5973-A45D-4A23-85D3-61B462610FCB}" type="slidenum">
              <a:rPr lang="it-IT" altLang="it-IT" sz="1400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it-IT" altLang="it-IT" sz="1400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80063" y="4157663"/>
            <a:ext cx="3168650" cy="2074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800" dirty="0">
                <a:solidFill>
                  <a:schemeClr val="bg1"/>
                </a:solidFill>
              </a:rPr>
              <a:t>Competenze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800" dirty="0">
                <a:solidFill>
                  <a:schemeClr val="bg1"/>
                </a:solidFill>
              </a:rPr>
              <a:t>Capacità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800" dirty="0">
                <a:solidFill>
                  <a:schemeClr val="bg1"/>
                </a:solidFill>
              </a:rPr>
              <a:t>Organizzazione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800" dirty="0">
                <a:solidFill>
                  <a:schemeClr val="bg1"/>
                </a:solidFill>
              </a:rPr>
              <a:t>Tecnologia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4241800"/>
            <a:ext cx="4824412" cy="954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800" dirty="0">
                <a:solidFill>
                  <a:schemeClr val="bg1"/>
                </a:solidFill>
              </a:rPr>
              <a:t>Sanità / medicina di iniziativa</a:t>
            </a:r>
          </a:p>
        </p:txBody>
      </p:sp>
    </p:spTree>
    <p:extLst>
      <p:ext uri="{BB962C8B-B14F-4D97-AF65-F5344CB8AC3E}">
        <p14:creationId xmlns:p14="http://schemas.microsoft.com/office/powerpoint/2010/main" val="20866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numero diapositiva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D6EF31-3B58-41EF-AF7C-C4C3C4157546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" y="1"/>
            <a:ext cx="913188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7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numero diapositiva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11D929-490A-41D3-9737-F2A094D74207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olo 1"/>
          <p:cNvSpPr>
            <a:spLocks noGrp="1"/>
          </p:cNvSpPr>
          <p:nvPr>
            <p:ph type="title" idx="4294967295"/>
          </p:nvPr>
        </p:nvSpPr>
        <p:spPr>
          <a:xfrm>
            <a:off x="395288" y="374650"/>
            <a:ext cx="8405812" cy="584200"/>
          </a:xfr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C000"/>
                </a:solidFill>
              </a:rPr>
              <a:t>Gli strumenti del cambiamento</a:t>
            </a:r>
          </a:p>
        </p:txBody>
      </p:sp>
      <p:sp>
        <p:nvSpPr>
          <p:cNvPr id="71684" name="Segnaposto contenuto 2"/>
          <p:cNvSpPr>
            <a:spLocks noGrp="1"/>
          </p:cNvSpPr>
          <p:nvPr>
            <p:ph idx="4294967295"/>
          </p:nvPr>
        </p:nvSpPr>
        <p:spPr>
          <a:xfrm>
            <a:off x="611982" y="1412875"/>
            <a:ext cx="7920037" cy="1039813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800" dirty="0" smtClean="0"/>
              <a:t>Interni alla medicina generale</a:t>
            </a:r>
          </a:p>
          <a:p>
            <a:pPr eaLnBrk="1" hangingPunct="1"/>
            <a:r>
              <a:rPr lang="it-IT" altLang="it-IT" sz="2800" dirty="0" smtClean="0"/>
              <a:t>Dipendenti da scelte del sistema di cure</a:t>
            </a:r>
          </a:p>
        </p:txBody>
      </p:sp>
      <p:sp>
        <p:nvSpPr>
          <p:cNvPr id="105477" name="Segnaposto contenuto 2"/>
          <p:cNvSpPr txBox="1">
            <a:spLocks/>
          </p:cNvSpPr>
          <p:nvPr/>
        </p:nvSpPr>
        <p:spPr bwMode="auto">
          <a:xfrm>
            <a:off x="611982" y="2997200"/>
            <a:ext cx="7920037" cy="1901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800" dirty="0">
                <a:solidFill>
                  <a:schemeClr val="bg1"/>
                </a:solidFill>
              </a:rPr>
              <a:t>Adeguamento strumenti di gestione informatizzata Nuovi strumenti per audit e </a:t>
            </a:r>
            <a:r>
              <a:rPr lang="it-IT" altLang="it-IT" sz="2800" dirty="0" err="1">
                <a:solidFill>
                  <a:schemeClr val="bg1"/>
                </a:solidFill>
              </a:rPr>
              <a:t>clinical</a:t>
            </a:r>
            <a:r>
              <a:rPr lang="it-IT" altLang="it-IT" sz="2800" dirty="0">
                <a:solidFill>
                  <a:schemeClr val="bg1"/>
                </a:solidFill>
              </a:rPr>
              <a:t> </a:t>
            </a:r>
            <a:r>
              <a:rPr lang="it-IT" altLang="it-IT" sz="2800" dirty="0" err="1">
                <a:solidFill>
                  <a:schemeClr val="bg1"/>
                </a:solidFill>
              </a:rPr>
              <a:t>governance</a:t>
            </a:r>
            <a:r>
              <a:rPr lang="it-IT" altLang="it-IT" sz="2800" dirty="0">
                <a:solidFill>
                  <a:schemeClr val="bg1"/>
                </a:solidFill>
              </a:rPr>
              <a:t> (mille-GPG)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800" dirty="0">
                <a:solidFill>
                  <a:schemeClr val="bg1"/>
                </a:solidFill>
              </a:rPr>
              <a:t>Sviluppo professionale continuo</a:t>
            </a:r>
          </a:p>
        </p:txBody>
      </p:sp>
    </p:spTree>
    <p:extLst>
      <p:ext uri="{BB962C8B-B14F-4D97-AF65-F5344CB8AC3E}">
        <p14:creationId xmlns:p14="http://schemas.microsoft.com/office/powerpoint/2010/main" val="23726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800" y="1412776"/>
            <a:ext cx="8324850" cy="4940300"/>
          </a:xfrm>
        </p:spPr>
        <p:txBody>
          <a:bodyPr/>
          <a:lstStyle/>
          <a:p>
            <a:pPr marL="0" indent="0">
              <a:buNone/>
            </a:pPr>
            <a:r>
              <a:rPr lang="it-IT" sz="2200" i="1" dirty="0"/>
              <a:t>Pagina 24, colonna di destra, ultimo comma, modificare raccomandazione da leggere</a:t>
            </a:r>
            <a:r>
              <a:rPr lang="it-IT" sz="2200" dirty="0"/>
              <a:t>: La sospensione del trattamento con steroidi inalatori può determinare un aumento delle riacutizzazioni in alcuni pazienti</a:t>
            </a:r>
            <a:r>
              <a:rPr lang="it-IT" sz="2200" baseline="30000" dirty="0"/>
              <a:t>245</a:t>
            </a:r>
            <a:r>
              <a:rPr lang="it-IT" sz="2200" dirty="0"/>
              <a:t>; al contrario un altro studio con pazienti BPCO gravi e molto gravi, dimostra che i corticosteroidi per via inalatoria possono essere gradualmente sospesi nell’arco di tre mesi senza aumentare il rischio a medio termine di riacutizzazioni, sebbene la funzione polmonare sia peggiorata significativamente</a:t>
            </a:r>
            <a:r>
              <a:rPr lang="it-IT" sz="2200" baseline="30000" dirty="0"/>
              <a:t>590</a:t>
            </a:r>
            <a:r>
              <a:rPr lang="it-IT" sz="2200" dirty="0"/>
              <a:t>.</a:t>
            </a:r>
          </a:p>
          <a:p>
            <a:pPr marL="0" indent="0">
              <a:buNone/>
            </a:pPr>
            <a:r>
              <a:rPr lang="it-IT" sz="2200" b="1" dirty="0"/>
              <a:t>Reference 590</a:t>
            </a:r>
            <a:r>
              <a:rPr lang="it-IT" sz="2200" dirty="0"/>
              <a:t>: </a:t>
            </a:r>
            <a:r>
              <a:rPr lang="it-IT" sz="2200" dirty="0" err="1"/>
              <a:t>Magnussen</a:t>
            </a:r>
            <a:r>
              <a:rPr lang="it-IT" sz="2200" dirty="0"/>
              <a:t> H, Disse B, </a:t>
            </a:r>
            <a:r>
              <a:rPr lang="it-IT" sz="2200" dirty="0" err="1"/>
              <a:t>Rodriguez</a:t>
            </a:r>
            <a:r>
              <a:rPr lang="it-IT" sz="2200" dirty="0"/>
              <a:t> </a:t>
            </a:r>
            <a:r>
              <a:rPr lang="it-IT" sz="2200" dirty="0" err="1"/>
              <a:t>Roisin</a:t>
            </a:r>
            <a:r>
              <a:rPr lang="it-IT" sz="2200" dirty="0"/>
              <a:t> R, Kirsten A, </a:t>
            </a:r>
            <a:r>
              <a:rPr lang="it-IT" sz="2200" dirty="0" err="1"/>
              <a:t>Watz</a:t>
            </a:r>
            <a:r>
              <a:rPr lang="it-IT" sz="2200" dirty="0"/>
              <a:t> H, </a:t>
            </a:r>
            <a:r>
              <a:rPr lang="it-IT" sz="2200" dirty="0" err="1"/>
              <a:t>Tetzlaff</a:t>
            </a:r>
            <a:r>
              <a:rPr lang="it-IT" sz="2200" dirty="0"/>
              <a:t> K, </a:t>
            </a:r>
            <a:r>
              <a:rPr lang="it-IT" sz="2200" dirty="0" err="1"/>
              <a:t>Towse</a:t>
            </a:r>
            <a:r>
              <a:rPr lang="it-IT" sz="2200" dirty="0"/>
              <a:t> L, </a:t>
            </a:r>
            <a:r>
              <a:rPr lang="it-IT" sz="2200" dirty="0" err="1"/>
              <a:t>Finnigan</a:t>
            </a:r>
            <a:r>
              <a:rPr lang="it-IT" sz="2200" dirty="0"/>
              <a:t> H, </a:t>
            </a:r>
            <a:r>
              <a:rPr lang="it-IT" sz="2200" dirty="0" err="1"/>
              <a:t>Dahl</a:t>
            </a:r>
            <a:r>
              <a:rPr lang="it-IT" sz="2200" dirty="0"/>
              <a:t>, R, </a:t>
            </a:r>
            <a:r>
              <a:rPr lang="it-IT" sz="2200" dirty="0" err="1"/>
              <a:t>Decramer</a:t>
            </a:r>
            <a:r>
              <a:rPr lang="it-IT" sz="2200" dirty="0"/>
              <a:t> M, </a:t>
            </a:r>
            <a:r>
              <a:rPr lang="it-IT" sz="2200" dirty="0" err="1"/>
              <a:t>Chanez</a:t>
            </a:r>
            <a:r>
              <a:rPr lang="it-IT" sz="2200" dirty="0"/>
              <a:t> P, </a:t>
            </a:r>
            <a:r>
              <a:rPr lang="it-IT" sz="2200" dirty="0" err="1"/>
              <a:t>Wouters</a:t>
            </a:r>
            <a:r>
              <a:rPr lang="it-IT" sz="2200" dirty="0"/>
              <a:t> EF, </a:t>
            </a:r>
            <a:r>
              <a:rPr lang="it-IT" sz="2200" dirty="0" err="1"/>
              <a:t>Calverley</a:t>
            </a:r>
            <a:r>
              <a:rPr lang="it-IT" sz="2200" dirty="0"/>
              <a:t> PM; WISDOM </a:t>
            </a:r>
            <a:r>
              <a:rPr lang="it-IT" sz="2200" dirty="0" err="1"/>
              <a:t>Investigators</a:t>
            </a:r>
            <a:r>
              <a:rPr lang="it-IT" sz="2200" dirty="0"/>
              <a:t>. </a:t>
            </a:r>
            <a:r>
              <a:rPr lang="en-US" sz="2200" dirty="0"/>
              <a:t>Withdrawal of inhaled glucocorticoids and exacerbations of COPD. </a:t>
            </a:r>
            <a:r>
              <a:rPr lang="it-IT" sz="2200" dirty="0"/>
              <a:t>N </a:t>
            </a:r>
            <a:r>
              <a:rPr lang="it-IT" sz="2200" dirty="0" err="1"/>
              <a:t>Engl</a:t>
            </a:r>
            <a:r>
              <a:rPr lang="it-IT" sz="2200" dirty="0"/>
              <a:t> J </a:t>
            </a:r>
            <a:r>
              <a:rPr lang="it-IT" sz="2200" dirty="0" err="1"/>
              <a:t>Med</a:t>
            </a:r>
            <a:r>
              <a:rPr lang="it-IT" sz="2200" dirty="0"/>
              <a:t> 2014 </a:t>
            </a:r>
            <a:r>
              <a:rPr lang="it-IT" sz="2200" dirty="0" err="1"/>
              <a:t>Oct</a:t>
            </a:r>
            <a:r>
              <a:rPr lang="it-IT" sz="2200" dirty="0"/>
              <a:t> 2;371(14):1285-94.</a:t>
            </a:r>
          </a:p>
          <a:p>
            <a:pPr marL="0" indent="0">
              <a:buNone/>
            </a:pPr>
            <a:endParaRPr lang="it-IT" sz="2200" dirty="0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28589772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674813"/>
            <a:ext cx="91154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954087"/>
          </a:xfr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FFC000"/>
                </a:solidFill>
              </a:rPr>
              <a:t>Elementi di gestione informatizzata della patologia cronica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7308850" y="903288"/>
            <a:ext cx="15938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tx1"/>
                </a:solidFill>
              </a:rPr>
              <a:t>Fonte Paolini</a:t>
            </a:r>
          </a:p>
        </p:txBody>
      </p:sp>
    </p:spTree>
    <p:extLst>
      <p:ext uri="{BB962C8B-B14F-4D97-AF65-F5344CB8AC3E}">
        <p14:creationId xmlns:p14="http://schemas.microsoft.com/office/powerpoint/2010/main" val="4787025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 bwMode="auto">
          <a:xfrm>
            <a:off x="273050" y="198438"/>
            <a:ext cx="8602663" cy="1077912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Cause di </a:t>
            </a:r>
            <a:r>
              <a:rPr lang="it-IT" sz="3200" b="1" dirty="0" err="1" smtClean="0">
                <a:solidFill>
                  <a:srgbClr val="FFC000"/>
                </a:solidFill>
                <a:latin typeface="+mj-lt"/>
              </a:rPr>
              <a:t>sottodiagnosi</a:t>
            </a:r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 della BPCO </a:t>
            </a:r>
            <a:br>
              <a:rPr lang="it-IT" sz="3200" b="1" dirty="0" smtClean="0">
                <a:solidFill>
                  <a:srgbClr val="FFC000"/>
                </a:solidFill>
                <a:latin typeface="+mj-lt"/>
              </a:rPr>
            </a:br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in medicina generale</a:t>
            </a:r>
          </a:p>
        </p:txBody>
      </p:sp>
      <p:sp>
        <p:nvSpPr>
          <p:cNvPr id="73731" name="Segnaposto testo 3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Il medico</a:t>
            </a:r>
          </a:p>
        </p:txBody>
      </p:sp>
      <p:sp>
        <p:nvSpPr>
          <p:cNvPr id="4" name="Segnaposto contenuto 4"/>
          <p:cNvSpPr txBox="1">
            <a:spLocks/>
          </p:cNvSpPr>
          <p:nvPr/>
        </p:nvSpPr>
        <p:spPr bwMode="auto">
          <a:xfrm>
            <a:off x="457200" y="2174875"/>
            <a:ext cx="4040188" cy="434022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Mancanza / assenza di personale di supporto e dedicato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Basso sospetto di BPCO nei pazienti con sintomi respiratori lievi / banali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Approccio piuttosto clinico che funzionale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Difficoltà di esecuzione, interpretazione e scarso valore attribuito alla spirometria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Sovrapposizione da parte di altre  comorbilità</a:t>
            </a: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3733" name="Segnaposto testo 5"/>
          <p:cNvSpPr txBox="1">
            <a:spLocks/>
          </p:cNvSpPr>
          <p:nvPr/>
        </p:nvSpPr>
        <p:spPr bwMode="auto">
          <a:xfrm>
            <a:off x="4787900" y="1535113"/>
            <a:ext cx="3898900" cy="6397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Il paziente</a:t>
            </a:r>
          </a:p>
        </p:txBody>
      </p:sp>
      <p:sp>
        <p:nvSpPr>
          <p:cNvPr id="6" name="Segnaposto contenuto 6"/>
          <p:cNvSpPr txBox="1">
            <a:spLocks/>
          </p:cNvSpPr>
          <p:nvPr/>
        </p:nvSpPr>
        <p:spPr bwMode="auto">
          <a:xfrm>
            <a:off x="4787900" y="2174875"/>
            <a:ext cx="3898900" cy="4094163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Scarsa attenzione ai primi sintomi di BPCO e al loro impatto sulla vita quotidiana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Evoluzione lenta della malattia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Adattamento ai sintomi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Bassa considerazione per il dato spirometrico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Indisponibilità alla cessazione del  fumo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</a:rPr>
              <a:t>Mancanza di supporto sociale alla malattia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6300788" y="6392863"/>
            <a:ext cx="1871662" cy="41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600" dirty="0">
                <a:solidFill>
                  <a:schemeClr val="tx1"/>
                </a:solidFill>
              </a:rPr>
              <a:t>Fonte </a:t>
            </a:r>
            <a:r>
              <a:rPr lang="it-IT" sz="1600" dirty="0" err="1">
                <a:solidFill>
                  <a:schemeClr val="tx1"/>
                </a:solidFill>
              </a:rPr>
              <a:t>Bettoncelli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519113" y="198438"/>
            <a:ext cx="8445500" cy="830262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FFC000"/>
                </a:solidFill>
                <a:latin typeface="+mj-lt"/>
              </a:rPr>
              <a:t>Nei paesi occidentali l’aderenza al trattamento nei pazienti con malattie croniche arriva appena al 50% </a:t>
            </a:r>
            <a:endParaRPr lang="it-IT" sz="2000" dirty="0">
              <a:solidFill>
                <a:srgbClr val="FFC000"/>
              </a:solidFill>
              <a:latin typeface="+mj-lt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436573287"/>
              </p:ext>
            </p:extLst>
          </p:nvPr>
        </p:nvGraphicFramePr>
        <p:xfrm>
          <a:off x="458342" y="12372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257925" y="2492375"/>
            <a:ext cx="1989138" cy="7080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prstClr val="black"/>
                </a:solidFill>
                <a:latin typeface="+mj-lt"/>
                <a:cs typeface="+mn-cs"/>
              </a:rPr>
              <a:t>Risultati clinici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prstClr val="black"/>
                </a:solidFill>
                <a:latin typeface="+mj-lt"/>
                <a:cs typeface="+mn-cs"/>
              </a:rPr>
              <a:t>Sub-ottimali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5076825" y="3573463"/>
            <a:ext cx="790575" cy="79216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79388" y="5540375"/>
            <a:ext cx="8785225" cy="12017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it-IT" sz="1200" kern="0" dirty="0" err="1">
                <a:solidFill>
                  <a:prstClr val="black"/>
                </a:solidFill>
                <a:latin typeface="Calibri"/>
                <a:cs typeface="+mn-cs"/>
              </a:rPr>
              <a:t>Haynes</a:t>
            </a: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 RB, McDonald H, </a:t>
            </a:r>
            <a:r>
              <a:rPr lang="it-IT" sz="1200" kern="0" dirty="0" err="1">
                <a:solidFill>
                  <a:prstClr val="black"/>
                </a:solidFill>
                <a:latin typeface="Calibri"/>
                <a:cs typeface="+mn-cs"/>
              </a:rPr>
              <a:t>Garg</a:t>
            </a: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 AX, Montague P. </a:t>
            </a:r>
            <a: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  <a:t>Interventions for helping patients to follow prescriptions for medications</a:t>
            </a:r>
          </a:p>
          <a:p>
            <a:pPr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  <a:t>  Cochrane Database </a:t>
            </a:r>
            <a:r>
              <a:rPr lang="en-US" sz="1200" kern="0" dirty="0" err="1">
                <a:solidFill>
                  <a:prstClr val="black"/>
                </a:solidFill>
                <a:latin typeface="Calibri"/>
                <a:cs typeface="+mn-cs"/>
              </a:rPr>
              <a:t>Syst</a:t>
            </a:r>
            <a: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  <a:t> Rev. 2002</a:t>
            </a:r>
            <a:b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  <a:t>- </a:t>
            </a:r>
            <a:r>
              <a:rPr lang="en-US" sz="1200" kern="0" dirty="0" err="1">
                <a:solidFill>
                  <a:prstClr val="black"/>
                </a:solidFill>
                <a:latin typeface="Calibri"/>
                <a:cs typeface="+mn-cs"/>
              </a:rPr>
              <a:t>Sackett</a:t>
            </a:r>
            <a: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  <a:t> DL, Haynes RB, Gibson ES, Taylor DW, Roberts RS, Johnson AL.</a:t>
            </a: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it-IT" sz="1200" kern="0" dirty="0" err="1">
                <a:solidFill>
                  <a:prstClr val="black"/>
                </a:solidFill>
                <a:latin typeface="Calibri"/>
                <a:cs typeface="+mn-cs"/>
              </a:rPr>
              <a:t>Patient</a:t>
            </a: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it-IT" sz="1200" kern="0" dirty="0" err="1">
                <a:solidFill>
                  <a:prstClr val="black"/>
                </a:solidFill>
                <a:latin typeface="Calibri"/>
                <a:cs typeface="+mn-cs"/>
              </a:rPr>
              <a:t>compliance</a:t>
            </a: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 with </a:t>
            </a:r>
            <a:r>
              <a:rPr lang="it-IT" sz="1200" kern="0" dirty="0" err="1">
                <a:solidFill>
                  <a:prstClr val="black"/>
                </a:solidFill>
                <a:latin typeface="Calibri"/>
                <a:cs typeface="+mn-cs"/>
              </a:rPr>
              <a:t>antihypertensive</a:t>
            </a: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>
              <a:defRPr/>
            </a:pP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   </a:t>
            </a:r>
            <a:r>
              <a:rPr lang="it-IT" sz="1200" kern="0" dirty="0" err="1">
                <a:solidFill>
                  <a:prstClr val="black"/>
                </a:solidFill>
                <a:latin typeface="Calibri"/>
                <a:cs typeface="+mn-cs"/>
              </a:rPr>
              <a:t>regimen</a:t>
            </a:r>
            <a: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  <a:t>Patient </a:t>
            </a:r>
            <a:r>
              <a:rPr lang="en-US" sz="1200" kern="0" dirty="0" err="1">
                <a:solidFill>
                  <a:prstClr val="black"/>
                </a:solidFill>
                <a:latin typeface="Calibri"/>
                <a:cs typeface="+mn-cs"/>
              </a:rPr>
              <a:t>Couns</a:t>
            </a:r>
            <a: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  <a:t> Health Educ. 1978 1st Quart;1(1):18-21</a:t>
            </a: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s.  </a:t>
            </a:r>
            <a:b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- </a:t>
            </a:r>
            <a:r>
              <a:rPr lang="it-IT" sz="1200" kern="0" dirty="0" err="1">
                <a:solidFill>
                  <a:prstClr val="black"/>
                </a:solidFill>
                <a:latin typeface="Calibri"/>
                <a:cs typeface="+mn-cs"/>
              </a:rPr>
              <a:t>Mazzaglia</a:t>
            </a: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 G, Ambrosioni E, </a:t>
            </a:r>
            <a:r>
              <a:rPr lang="it-IT" sz="1200" kern="0" dirty="0" err="1">
                <a:solidFill>
                  <a:prstClr val="black"/>
                </a:solidFill>
                <a:latin typeface="Calibri"/>
                <a:cs typeface="+mn-cs"/>
              </a:rPr>
              <a:t>Alacqua</a:t>
            </a:r>
            <a:r>
              <a:rPr lang="it-IT" sz="1200" kern="0" dirty="0">
                <a:solidFill>
                  <a:prstClr val="black"/>
                </a:solidFill>
                <a:latin typeface="Calibri"/>
                <a:cs typeface="+mn-cs"/>
              </a:rPr>
              <a:t> M, Filippi A et al. </a:t>
            </a:r>
            <a: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  <a:t>Adherence to antihypertensive medications and cardiovascular </a:t>
            </a:r>
          </a:p>
          <a:p>
            <a:pPr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  <a:cs typeface="+mn-cs"/>
              </a:rPr>
              <a:t>   morbidity among newly diagnosed hypertensive patients. Circulation. 2009 Oct 20;120(16):1598-605</a:t>
            </a:r>
            <a:endParaRPr lang="it-IT" sz="120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65863" y="3573463"/>
            <a:ext cx="2549525" cy="7080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prstClr val="black"/>
                </a:solidFill>
                <a:latin typeface="+mj-lt"/>
                <a:cs typeface="+mn-cs"/>
              </a:rPr>
              <a:t>Rischi da repentina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prstClr val="black"/>
                </a:solidFill>
                <a:latin typeface="+mj-lt"/>
                <a:cs typeface="+mn-cs"/>
              </a:rPr>
              <a:t>interruzione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257925" y="4622800"/>
            <a:ext cx="1984375" cy="7080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prstClr val="black"/>
                </a:solidFill>
                <a:latin typeface="+mj-lt"/>
                <a:cs typeface="+mn-cs"/>
              </a:rPr>
              <a:t>Aumento dei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prstClr val="black"/>
                </a:solidFill>
                <a:latin typeface="+mj-lt"/>
                <a:cs typeface="+mn-cs"/>
              </a:rPr>
              <a:t>costi malattia</a:t>
            </a:r>
          </a:p>
        </p:txBody>
      </p:sp>
      <p:sp>
        <p:nvSpPr>
          <p:cNvPr id="9" name="Rettangolo 8"/>
          <p:cNvSpPr/>
          <p:nvPr/>
        </p:nvSpPr>
        <p:spPr>
          <a:xfrm>
            <a:off x="179388" y="4392613"/>
            <a:ext cx="1800225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600" dirty="0">
                <a:solidFill>
                  <a:schemeClr val="tx1"/>
                </a:solidFill>
              </a:rPr>
              <a:t>Fonte </a:t>
            </a:r>
            <a:r>
              <a:rPr lang="it-IT" sz="1600" dirty="0" err="1">
                <a:solidFill>
                  <a:schemeClr val="tx1"/>
                </a:solidFill>
              </a:rPr>
              <a:t>Bettoncelli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395288" y="188913"/>
            <a:ext cx="8507412" cy="922337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sz="2800" b="1" dirty="0" smtClean="0">
                <a:solidFill>
                  <a:srgbClr val="FFC000"/>
                </a:solidFill>
              </a:rPr>
              <a:t>L’educazione terapeutica richiede una forte </a:t>
            </a:r>
            <a:br>
              <a:rPr lang="it-IT" sz="2800" b="1" dirty="0" smtClean="0">
                <a:solidFill>
                  <a:srgbClr val="FFC000"/>
                </a:solidFill>
              </a:rPr>
            </a:br>
            <a:r>
              <a:rPr lang="it-IT" sz="2800" b="1" dirty="0" smtClean="0">
                <a:solidFill>
                  <a:srgbClr val="FFC000"/>
                </a:solidFill>
              </a:rPr>
              <a:t>integrazione dei ruoli   </a:t>
            </a:r>
          </a:p>
        </p:txBody>
      </p:sp>
      <p:graphicFrame>
        <p:nvGraphicFramePr>
          <p:cNvPr id="3" name="Diagramma 2"/>
          <p:cNvGraphicFramePr/>
          <p:nvPr/>
        </p:nvGraphicFramePr>
        <p:xfrm>
          <a:off x="395288" y="1340768"/>
          <a:ext cx="82091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7164388" y="765175"/>
            <a:ext cx="1738312" cy="414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b="1" dirty="0">
                <a:solidFill>
                  <a:schemeClr val="tx1"/>
                </a:solidFill>
              </a:rPr>
              <a:t>Fonte </a:t>
            </a:r>
            <a:r>
              <a:rPr lang="it-IT" sz="1400" b="1" dirty="0" err="1">
                <a:solidFill>
                  <a:schemeClr val="tx1"/>
                </a:solidFill>
              </a:rPr>
              <a:t>Bettoncelli</a:t>
            </a:r>
            <a:endParaRPr lang="it-IT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858250" cy="1143000"/>
          </a:xfr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FFC000"/>
                </a:solidFill>
              </a:rPr>
              <a:t>Collaborazione tra Medicina Generale e Specialisti </a:t>
            </a:r>
            <a:br>
              <a:rPr lang="it-IT" sz="2800" b="1" dirty="0" smtClean="0">
                <a:solidFill>
                  <a:srgbClr val="FFC000"/>
                </a:solidFill>
              </a:rPr>
            </a:br>
            <a:r>
              <a:rPr lang="it-IT" sz="2800" b="1" dirty="0" smtClean="0">
                <a:solidFill>
                  <a:srgbClr val="FFC000"/>
                </a:solidFill>
              </a:rPr>
              <a:t>nella gestione della BPCO: scenario futuro</a:t>
            </a:r>
          </a:p>
        </p:txBody>
      </p:sp>
      <p:graphicFrame>
        <p:nvGraphicFramePr>
          <p:cNvPr id="5" name="Diagramma 4"/>
          <p:cNvGraphicFramePr/>
          <p:nvPr/>
        </p:nvGraphicFramePr>
        <p:xfrm>
          <a:off x="489857" y="1222824"/>
          <a:ext cx="8164286" cy="2968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1241425" y="4518025"/>
            <a:ext cx="6429375" cy="522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prstClr val="black"/>
                </a:solidFill>
              </a:rPr>
              <a:t>Riduzione dei posti letto ospedalieri</a:t>
            </a:r>
          </a:p>
        </p:txBody>
      </p:sp>
      <p:sp>
        <p:nvSpPr>
          <p:cNvPr id="18440" name="CasellaDiTesto 15"/>
          <p:cNvSpPr txBox="1">
            <a:spLocks noChangeArrowheads="1"/>
          </p:cNvSpPr>
          <p:nvPr/>
        </p:nvSpPr>
        <p:spPr bwMode="auto">
          <a:xfrm>
            <a:off x="171450" y="5943600"/>
            <a:ext cx="733425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prstClr val="black"/>
                </a:solidFill>
                <a:cs typeface="Arial" charset="0"/>
              </a:rPr>
              <a:t>Trasferimento delle cure sul territorio</a:t>
            </a:r>
          </a:p>
        </p:txBody>
      </p:sp>
      <p:pic>
        <p:nvPicPr>
          <p:cNvPr id="173071" name="Picture 13" descr="http://www.podistidamarte.it/wp-content/uploads/2011/10/Letto-ortopedico-LIL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4138" y="4300538"/>
            <a:ext cx="1331912" cy="1157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6807" name="AutoShape 17" descr="http://t0.gstatic.com/images?q=tbn:ANd9GcTTzYLL623ooyKTYNrQBp9xN5smO-ri-jYVb5seo_IcMhmmX1eQ3eWlo5FgQg"/>
          <p:cNvSpPr>
            <a:spLocks noChangeAspect="1" noChangeArrowheads="1"/>
          </p:cNvSpPr>
          <p:nvPr/>
        </p:nvSpPr>
        <p:spPr bwMode="auto">
          <a:xfrm>
            <a:off x="144463" y="-830263"/>
            <a:ext cx="2638425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173073" name="Picture 2" descr="http://us.123rf.com/400wm/400/400/trishz/trishz1110/trishz111000007/10907492-camera-da-letto-con-una-sedia-a-dondol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5732463"/>
            <a:ext cx="1441450" cy="947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Freccia in giù 15"/>
          <p:cNvSpPr/>
          <p:nvPr/>
        </p:nvSpPr>
        <p:spPr>
          <a:xfrm>
            <a:off x="1463675" y="3860800"/>
            <a:ext cx="731838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" name="Freccia in giù 27"/>
          <p:cNvSpPr/>
          <p:nvPr/>
        </p:nvSpPr>
        <p:spPr>
          <a:xfrm>
            <a:off x="6588125" y="3892550"/>
            <a:ext cx="731838" cy="5762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" name="Freccia in giù 28"/>
          <p:cNvSpPr/>
          <p:nvPr/>
        </p:nvSpPr>
        <p:spPr>
          <a:xfrm>
            <a:off x="4089400" y="3895725"/>
            <a:ext cx="733425" cy="5762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" name="Freccia in giù 29"/>
          <p:cNvSpPr/>
          <p:nvPr/>
        </p:nvSpPr>
        <p:spPr>
          <a:xfrm>
            <a:off x="1436688" y="5080000"/>
            <a:ext cx="731837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1" name="Freccia in giù 30"/>
          <p:cNvSpPr/>
          <p:nvPr/>
        </p:nvSpPr>
        <p:spPr>
          <a:xfrm>
            <a:off x="6561138" y="5111750"/>
            <a:ext cx="731837" cy="5762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2" name="Freccia in giù 31"/>
          <p:cNvSpPr/>
          <p:nvPr/>
        </p:nvSpPr>
        <p:spPr>
          <a:xfrm>
            <a:off x="4064000" y="5113338"/>
            <a:ext cx="731838" cy="5762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358063" y="1196975"/>
            <a:ext cx="1624012" cy="41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chemeClr val="tx1"/>
                </a:solidFill>
              </a:rPr>
              <a:t>Fonte </a:t>
            </a:r>
            <a:r>
              <a:rPr lang="it-IT" sz="1400" dirty="0" err="1">
                <a:solidFill>
                  <a:schemeClr val="tx1"/>
                </a:solidFill>
              </a:rPr>
              <a:t>Bettoncelli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28625"/>
            <a:ext cx="8143875" cy="59531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48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27ABB-331B-41F5-A7DF-A23BF2E6D407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78851" name="Titolo 1"/>
          <p:cNvSpPr>
            <a:spLocks noGrp="1"/>
          </p:cNvSpPr>
          <p:nvPr>
            <p:ph type="title" idx="4294967295"/>
          </p:nvPr>
        </p:nvSpPr>
        <p:spPr>
          <a:xfrm>
            <a:off x="395288" y="312738"/>
            <a:ext cx="8405812" cy="708025"/>
          </a:xfr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C000"/>
                </a:solidFill>
              </a:rPr>
              <a:t>Conclusioni 1</a:t>
            </a:r>
          </a:p>
        </p:txBody>
      </p:sp>
      <p:sp>
        <p:nvSpPr>
          <p:cNvPr id="105476" name="Segnaposto contenuto 2"/>
          <p:cNvSpPr>
            <a:spLocks noGrp="1"/>
          </p:cNvSpPr>
          <p:nvPr>
            <p:ph idx="4294967295"/>
          </p:nvPr>
        </p:nvSpPr>
        <p:spPr>
          <a:xfrm>
            <a:off x="539750" y="1844675"/>
            <a:ext cx="7920038" cy="2847446"/>
          </a:xfrm>
          <a:noFill/>
          <a:ln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800" dirty="0" smtClean="0"/>
              <a:t>Le linee guida e la loro revisione sono una parte del percorso</a:t>
            </a:r>
          </a:p>
          <a:p>
            <a:r>
              <a:rPr lang="it-IT" altLang="it-IT" sz="2800" dirty="0" smtClean="0"/>
              <a:t>E’ necessario giungere alla definizione dei percorsi assistenziali nelle diverse realtà regionali e locali</a:t>
            </a:r>
          </a:p>
          <a:p>
            <a:r>
              <a:rPr lang="it-IT" altLang="it-IT" sz="2800" dirty="0" smtClean="0"/>
              <a:t>E’ necessario “stratificare” la complessità del paziente con BPCO</a:t>
            </a:r>
          </a:p>
        </p:txBody>
      </p:sp>
    </p:spTree>
    <p:extLst>
      <p:ext uri="{BB962C8B-B14F-4D97-AF65-F5344CB8AC3E}">
        <p14:creationId xmlns:p14="http://schemas.microsoft.com/office/powerpoint/2010/main" val="34223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olo 1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405813" cy="647700"/>
          </a:xfr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C000"/>
                </a:solidFill>
              </a:rPr>
              <a:t>Conclusioni 2</a:t>
            </a:r>
          </a:p>
        </p:txBody>
      </p:sp>
      <p:sp>
        <p:nvSpPr>
          <p:cNvPr id="105476" name="Segnaposto contenuto 2"/>
          <p:cNvSpPr>
            <a:spLocks noGrp="1"/>
          </p:cNvSpPr>
          <p:nvPr>
            <p:ph idx="4294967295"/>
          </p:nvPr>
        </p:nvSpPr>
        <p:spPr>
          <a:xfrm>
            <a:off x="323850" y="981075"/>
            <a:ext cx="8553450" cy="5114925"/>
          </a:xfrm>
          <a:noFill/>
          <a:ln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 dirty="0" smtClean="0"/>
              <a:t>Tra gli obiettivi che volevamo raggiungere c’era anche la “identificazione di eventuali barriere che impediscono la buona pratica clinica; proposta di correttivi per il miglioramento dell’assistenza”. </a:t>
            </a:r>
          </a:p>
          <a:p>
            <a:r>
              <a:rPr lang="it-IT" altLang="it-IT" sz="2400" dirty="0" smtClean="0"/>
              <a:t>Le barriere sono rappresentate in definitiva dalla scarsa formazione specifica del MMG, dalla sua inappropriata metodologia formativa, da </a:t>
            </a:r>
            <a:r>
              <a:rPr lang="it-IT" altLang="it-IT" sz="2400" b="1" dirty="0" smtClean="0"/>
              <a:t>situazioni organizzative del SSN – la mancanza di personale infermieristico per la parte di assistenza,</a:t>
            </a:r>
            <a:r>
              <a:rPr lang="it-IT" altLang="it-IT" sz="2400" dirty="0" smtClean="0"/>
              <a:t> dalla difficile applicabilità delle LG nella pratica quotidiana del medico di famiglia.</a:t>
            </a:r>
          </a:p>
          <a:p>
            <a:r>
              <a:rPr lang="it-IT" altLang="it-IT" sz="2400" dirty="0" smtClean="0"/>
              <a:t>…… </a:t>
            </a:r>
          </a:p>
          <a:p>
            <a:r>
              <a:rPr lang="it-IT" altLang="it-IT" sz="2400" dirty="0" smtClean="0"/>
              <a:t>L’audit professionale rappresenta un mezzo insostituibile per il raggiungimento di tale scopo ….</a:t>
            </a:r>
          </a:p>
        </p:txBody>
      </p:sp>
    </p:spTree>
    <p:extLst>
      <p:ext uri="{BB962C8B-B14F-4D97-AF65-F5344CB8AC3E}">
        <p14:creationId xmlns:p14="http://schemas.microsoft.com/office/powerpoint/2010/main" val="10538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800" y="1916832"/>
            <a:ext cx="8316664" cy="4248472"/>
          </a:xfrm>
        </p:spPr>
        <p:txBody>
          <a:bodyPr/>
          <a:lstStyle/>
          <a:p>
            <a:pPr marL="0" indent="0">
              <a:buNone/>
            </a:pPr>
            <a:r>
              <a:rPr lang="it-IT" sz="2800" i="1" dirty="0"/>
              <a:t>Pagina 26, colonna di sinistra, primo comma, inserire </a:t>
            </a:r>
            <a:r>
              <a:rPr lang="it-IT" sz="2800" i="1" dirty="0" smtClean="0"/>
              <a:t>testo e riferimento: </a:t>
            </a:r>
            <a:r>
              <a:rPr lang="it-IT" sz="2800" dirty="0" smtClean="0"/>
              <a:t>con </a:t>
            </a:r>
            <a:r>
              <a:rPr lang="it-IT" sz="2800" dirty="0"/>
              <a:t>scarsa evidenza di efficacia nel trattamento tra i fumatori</a:t>
            </a:r>
            <a:r>
              <a:rPr lang="it-IT" sz="2800" baseline="30000" dirty="0"/>
              <a:t>593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r>
              <a:rPr lang="en-US" sz="2800" b="1" dirty="0"/>
              <a:t>Reference 593</a:t>
            </a:r>
            <a:r>
              <a:rPr lang="en-US" sz="2800" dirty="0"/>
              <a:t>: Han MK, </a:t>
            </a:r>
            <a:r>
              <a:rPr lang="en-US" sz="2800" dirty="0" err="1"/>
              <a:t>Tayob</a:t>
            </a:r>
            <a:r>
              <a:rPr lang="en-US" sz="2800" dirty="0"/>
              <a:t> N, Murray S, </a:t>
            </a:r>
            <a:r>
              <a:rPr lang="en-US" sz="2800" dirty="0" err="1" smtClean="0"/>
              <a:t>Dransfield</a:t>
            </a:r>
            <a:r>
              <a:rPr lang="en-US" sz="2800" dirty="0" smtClean="0"/>
              <a:t> MT</a:t>
            </a:r>
            <a:r>
              <a:rPr lang="en-US" sz="2800" dirty="0"/>
              <a:t>, </a:t>
            </a:r>
            <a:r>
              <a:rPr lang="en-US" sz="2800" dirty="0" err="1"/>
              <a:t>Washko</a:t>
            </a:r>
            <a:r>
              <a:rPr lang="en-US" sz="2800" dirty="0"/>
              <a:t> G, Scanlon PD, </a:t>
            </a:r>
            <a:r>
              <a:rPr lang="en-US" sz="2800" dirty="0" err="1"/>
              <a:t>Criner</a:t>
            </a:r>
            <a:r>
              <a:rPr lang="en-US" sz="2800" dirty="0"/>
              <a:t> GJ, et al. Predictors </a:t>
            </a:r>
            <a:r>
              <a:rPr lang="en-US" sz="2800" dirty="0" smtClean="0"/>
              <a:t>of chronic </a:t>
            </a:r>
            <a:r>
              <a:rPr lang="en-US" sz="2800" dirty="0"/>
              <a:t>obstructive pulmonary disease exacerbation </a:t>
            </a:r>
            <a:r>
              <a:rPr lang="en-US" sz="2800" dirty="0" smtClean="0"/>
              <a:t>reduction in </a:t>
            </a:r>
            <a:r>
              <a:rPr lang="en-US" sz="2800" dirty="0"/>
              <a:t>response to daily azithromycin therapy. Am J </a:t>
            </a:r>
            <a:r>
              <a:rPr lang="en-US" sz="2800" dirty="0" err="1" smtClean="0"/>
              <a:t>Respir</a:t>
            </a:r>
            <a:r>
              <a:rPr lang="en-US" sz="2800" dirty="0" smtClean="0"/>
              <a:t>- </a:t>
            </a:r>
            <a:r>
              <a:rPr lang="en-US" sz="2800" dirty="0" err="1" smtClean="0"/>
              <a:t>Crit</a:t>
            </a:r>
            <a:r>
              <a:rPr lang="en-US" sz="2800" dirty="0" smtClean="0"/>
              <a:t> </a:t>
            </a:r>
            <a:r>
              <a:rPr lang="en-US" sz="2800" dirty="0"/>
              <a:t>Care Med 2014 Jun 15;189(12):1503-8.</a:t>
            </a:r>
            <a:endParaRPr lang="it-IT" sz="2800" dirty="0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359111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i="1" dirty="0"/>
              <a:t>Pagina 26, colonna di sinistra, centro del secondo </a:t>
            </a:r>
            <a:r>
              <a:rPr lang="it-IT" sz="2400" i="1" dirty="0" smtClean="0"/>
              <a:t>comma, inserire </a:t>
            </a:r>
            <a:r>
              <a:rPr lang="it-IT" sz="2400" i="1" dirty="0"/>
              <a:t>frase e riferimento:</a:t>
            </a:r>
          </a:p>
          <a:p>
            <a:pPr marL="0" indent="0">
              <a:buNone/>
            </a:pPr>
            <a:r>
              <a:rPr lang="it-IT" sz="2400" dirty="0"/>
              <a:t>Nei pazienti trattati sia con che senza </a:t>
            </a:r>
            <a:r>
              <a:rPr lang="it-IT" sz="2400" dirty="0" smtClean="0"/>
              <a:t>corticosteroidi inalatori, alte </a:t>
            </a:r>
            <a:r>
              <a:rPr lang="it-IT" sz="2400" dirty="0"/>
              <a:t>dosi di </a:t>
            </a:r>
            <a:r>
              <a:rPr lang="it-IT" sz="2400" i="1" dirty="0"/>
              <a:t>N</a:t>
            </a:r>
            <a:r>
              <a:rPr lang="it-IT" sz="2400" dirty="0"/>
              <a:t>-</a:t>
            </a:r>
            <a:r>
              <a:rPr lang="it-IT" sz="2400" dirty="0" err="1"/>
              <a:t>acetilcisteina</a:t>
            </a:r>
            <a:r>
              <a:rPr lang="it-IT" sz="2400" dirty="0"/>
              <a:t> hanno significativamente</a:t>
            </a:r>
          </a:p>
          <a:p>
            <a:pPr marL="0" indent="0">
              <a:buNone/>
            </a:pPr>
            <a:r>
              <a:rPr lang="it-IT" sz="2400" dirty="0"/>
              <a:t>ridotto i tassi di riacutizzazione, ma solo nei pazienti in </a:t>
            </a:r>
            <a:r>
              <a:rPr lang="it-IT" sz="2400" dirty="0" smtClean="0"/>
              <a:t>stadio GOLD </a:t>
            </a:r>
            <a:r>
              <a:rPr lang="it-IT" sz="2400" dirty="0"/>
              <a:t>2</a:t>
            </a:r>
            <a:r>
              <a:rPr lang="it-IT" sz="2400" baseline="30000" dirty="0"/>
              <a:t>594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b="1" dirty="0"/>
              <a:t>Reference 594</a:t>
            </a:r>
            <a:r>
              <a:rPr lang="it-IT" sz="2400" dirty="0"/>
              <a:t>: </a:t>
            </a:r>
            <a:r>
              <a:rPr lang="it-IT" sz="2400" dirty="0" err="1"/>
              <a:t>Zheng</a:t>
            </a:r>
            <a:r>
              <a:rPr lang="it-IT" sz="2400" dirty="0"/>
              <a:t> JP, </a:t>
            </a:r>
            <a:r>
              <a:rPr lang="it-IT" sz="2400" dirty="0" err="1"/>
              <a:t>Wen</a:t>
            </a:r>
            <a:r>
              <a:rPr lang="it-IT" sz="2400" dirty="0"/>
              <a:t> FQ, Bai CX, </a:t>
            </a:r>
            <a:r>
              <a:rPr lang="it-IT" sz="2400" dirty="0" err="1"/>
              <a:t>Wan</a:t>
            </a:r>
            <a:r>
              <a:rPr lang="it-IT" sz="2400" dirty="0"/>
              <a:t> HY, </a:t>
            </a:r>
            <a:r>
              <a:rPr lang="it-IT" sz="2400" dirty="0" smtClean="0"/>
              <a:t>Kang J</a:t>
            </a:r>
            <a:r>
              <a:rPr lang="it-IT" sz="2400" dirty="0"/>
              <a:t>, Chen P, et al; PANTHEON </a:t>
            </a:r>
            <a:r>
              <a:rPr lang="it-IT" sz="2400" dirty="0" err="1"/>
              <a:t>study</a:t>
            </a:r>
            <a:r>
              <a:rPr lang="it-IT" sz="2400" dirty="0"/>
              <a:t> </a:t>
            </a:r>
            <a:r>
              <a:rPr lang="it-IT" sz="2400" dirty="0" err="1"/>
              <a:t>group</a:t>
            </a:r>
            <a:r>
              <a:rPr lang="it-IT" sz="2400" dirty="0"/>
              <a:t>. </a:t>
            </a:r>
            <a:r>
              <a:rPr lang="it-IT" sz="2400" dirty="0" err="1"/>
              <a:t>Twice</a:t>
            </a:r>
            <a:r>
              <a:rPr lang="it-IT" sz="2400" dirty="0"/>
              <a:t> </a:t>
            </a:r>
            <a:r>
              <a:rPr lang="it-IT" sz="2400" dirty="0" err="1"/>
              <a:t>daily</a:t>
            </a:r>
            <a:r>
              <a:rPr lang="it-IT" sz="2400" dirty="0"/>
              <a:t> </a:t>
            </a:r>
            <a:r>
              <a:rPr lang="it-IT" sz="2400" dirty="0" err="1" smtClean="0"/>
              <a:t>Nacetylcysteine</a:t>
            </a:r>
            <a:r>
              <a:rPr lang="it-IT" sz="2400" dirty="0" smtClean="0"/>
              <a:t> </a:t>
            </a:r>
            <a:r>
              <a:rPr lang="en-US" sz="2400" dirty="0" smtClean="0"/>
              <a:t>600 </a:t>
            </a:r>
            <a:r>
              <a:rPr lang="en-US" sz="2400" dirty="0"/>
              <a:t>mg for exacerbations of chronic </a:t>
            </a:r>
            <a:r>
              <a:rPr lang="en-US" sz="2400" dirty="0" smtClean="0"/>
              <a:t>obstructive pulmonary </a:t>
            </a:r>
            <a:r>
              <a:rPr lang="en-US" sz="2400" dirty="0"/>
              <a:t>disease (PANTHEON): a </a:t>
            </a:r>
            <a:r>
              <a:rPr lang="en-US" sz="2400" dirty="0" err="1" smtClean="0"/>
              <a:t>randomised</a:t>
            </a:r>
            <a:r>
              <a:rPr lang="en-US" sz="2400" dirty="0" smtClean="0"/>
              <a:t>, double-blind </a:t>
            </a:r>
            <a:r>
              <a:rPr lang="en-US" sz="2400" dirty="0"/>
              <a:t>placebo-controlled trial. Lancet </a:t>
            </a:r>
            <a:r>
              <a:rPr lang="en-US" sz="2400" dirty="0" err="1"/>
              <a:t>Respir</a:t>
            </a:r>
            <a:r>
              <a:rPr lang="en-US" sz="2400" dirty="0"/>
              <a:t> </a:t>
            </a:r>
            <a:r>
              <a:rPr lang="en-US" sz="2400" dirty="0" smtClean="0"/>
              <a:t>Med </a:t>
            </a:r>
            <a:r>
              <a:rPr lang="it-IT" sz="2400" dirty="0" smtClean="0"/>
              <a:t>2014 </a:t>
            </a:r>
            <a:r>
              <a:rPr lang="it-IT" sz="2400" dirty="0"/>
              <a:t>Mar;2(3):187-94.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31800" y="0"/>
            <a:ext cx="8388672" cy="1124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000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it-IT" sz="2000" kern="0" dirty="0" smtClean="0"/>
              <a:t>PROGETTO MONDIALE BPCO</a:t>
            </a:r>
            <a:br>
              <a:rPr lang="it-IT" sz="2000" kern="0" dirty="0" smtClean="0"/>
            </a:br>
            <a:r>
              <a:rPr lang="it-IT" sz="2000" kern="0" dirty="0" smtClean="0"/>
              <a:t>STRATEGIA GLOBALE PER LA DIAGNOSI,IL TRATTAMENTO E LA PREVENZIONEDELLA BRONCOPNEUMOPATIA CRONICA OSTRUTTIVA</a:t>
            </a:r>
            <a:br>
              <a:rPr lang="it-IT" sz="2000" kern="0" dirty="0" smtClean="0"/>
            </a:br>
            <a:r>
              <a:rPr lang="it-IT" sz="2000" kern="0" dirty="0" smtClean="0"/>
              <a:t>Aggiornamento 2015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2551456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matthew\Desktop\26\Track 02.mp3"/>
  <p:tag name="AUDIO_ID" val="271"/>
  <p:tag name="ELAPSEDTIME" val="27.037"/>
</p:tagLst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2855</TotalTime>
  <Words>5566</Words>
  <Application>Microsoft Office PowerPoint</Application>
  <PresentationFormat>Presentazione su schermo (4:3)</PresentationFormat>
  <Paragraphs>528</Paragraphs>
  <Slides>77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77</vt:i4>
      </vt:variant>
    </vt:vector>
  </HeadingPairs>
  <TitlesOfParts>
    <vt:vector size="79" baseType="lpstr">
      <vt:lpstr>4_Default Design</vt:lpstr>
      <vt:lpstr>Microsoft Graph Chart</vt:lpstr>
      <vt:lpstr>Presentazione standard di PowerPoint</vt:lpstr>
      <vt:lpstr>Presentazione standard di PowerPoint</vt:lpstr>
      <vt:lpstr>2015 INTERNATION MEETING ON ASTHMA, COPD AND CONCOMITANT DISORDERS </vt:lpstr>
      <vt:lpstr>Nuovo documento GOLD 2015</vt:lpstr>
      <vt:lpstr>PROGETTO MONDIALE BPCO STRATEGIA GLOBALE PER LA DIAGNOSI,IL TRATTAMENTO E LA PREVENZIONEDELLA BRONCOPNEUMOPATIA CRONICA OSTRUTTIVA Aggiornamento 2015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Formulazioni e dosaggi abituali dei farmaci per la BPCO</vt:lpstr>
      <vt:lpstr>Formulazioni e dosaggi abituali dei farmaci per la BPCO</vt:lpstr>
      <vt:lpstr>Formulazioni e dosaggi abituali dei farmaci per la BPCO</vt:lpstr>
      <vt:lpstr>Trattamento farmacologico iniziale della BPCO</vt:lpstr>
      <vt:lpstr>Presentazione standard di PowerPoint</vt:lpstr>
      <vt:lpstr>Evidenze nuovi trattamenti farmacologici</vt:lpstr>
      <vt:lpstr>Olodaterolo</vt:lpstr>
      <vt:lpstr>Tiotropio+Olodaterolo FDC</vt:lpstr>
      <vt:lpstr>Presentazione standard di PowerPoint</vt:lpstr>
      <vt:lpstr>INDACATEROLO/GLICOPIRRONIO  vs Fluticasone/Salmeterolo</vt:lpstr>
      <vt:lpstr>Aclidinio bromuro/Formoterolo</vt:lpstr>
      <vt:lpstr>Presentazione standard di PowerPoint</vt:lpstr>
      <vt:lpstr>Fluticasone Furoato/Vilanterolo in BPCO</vt:lpstr>
      <vt:lpstr>Physical Activity</vt:lpstr>
      <vt:lpstr>Presentazione standard di PowerPoint</vt:lpstr>
      <vt:lpstr>Presentazione standard di PowerPoint</vt:lpstr>
      <vt:lpstr>What is Physical Activity ?</vt:lpstr>
      <vt:lpstr>What is Physical Activity ?</vt:lpstr>
      <vt:lpstr>Who is physically inactive ?</vt:lpstr>
      <vt:lpstr>Consequences of physically inactivity in the general population and non-COPD</vt:lpstr>
      <vt:lpstr>Presentazione standard di PowerPoint</vt:lpstr>
      <vt:lpstr>Physical Activity assessment</vt:lpstr>
      <vt:lpstr>Physical Activity assessment</vt:lpstr>
      <vt:lpstr>Level of Physical Activity in COPD</vt:lpstr>
      <vt:lpstr>Factors associated with PA in COPD</vt:lpstr>
      <vt:lpstr>Changes in PA in COPD patients</vt:lpstr>
      <vt:lpstr>Changes in PA in COPD patients</vt:lpstr>
      <vt:lpstr>COPD: physical inactivity and readmission</vt:lpstr>
      <vt:lpstr>COPD: physical inactivity and survival</vt:lpstr>
      <vt:lpstr>COPD: treatment strategies to improve PA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Management del paziente con BPCO e appropriatezza della gestione territoriale</vt:lpstr>
      <vt:lpstr>Expanded CCM Ruoli professionali nel team</vt:lpstr>
      <vt:lpstr>La cronicità … obiettivi et al</vt:lpstr>
      <vt:lpstr>Una nuova medicina nella sanità che cambia …</vt:lpstr>
      <vt:lpstr>Presentazione standard di PowerPoint</vt:lpstr>
      <vt:lpstr>Presentazione standard di PowerPoint</vt:lpstr>
      <vt:lpstr>Gli strumenti del cambiamento</vt:lpstr>
      <vt:lpstr>Elementi di gestione informatizzata della patologia cronica</vt:lpstr>
      <vt:lpstr>Presentazione standard di PowerPoint</vt:lpstr>
      <vt:lpstr>Presentazione standard di PowerPoint</vt:lpstr>
      <vt:lpstr>Presentazione standard di PowerPoint</vt:lpstr>
      <vt:lpstr>Collaborazione tra Medicina Generale e Specialisti  nella gestione della BPCO: scenario futuro</vt:lpstr>
      <vt:lpstr>Presentazione standard di PowerPoint</vt:lpstr>
      <vt:lpstr>Conclusioni 1</vt:lpstr>
      <vt:lpstr>Conclusioni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Irene Bellesi</dc:creator>
  <cp:lastModifiedBy>Irene Bellesi</cp:lastModifiedBy>
  <cp:revision>153</cp:revision>
  <dcterms:created xsi:type="dcterms:W3CDTF">2015-06-26T13:47:27Z</dcterms:created>
  <dcterms:modified xsi:type="dcterms:W3CDTF">2015-11-18T14:19:49Z</dcterms:modified>
</cp:coreProperties>
</file>